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1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6.xml.rels" ContentType="application/vnd.openxmlformats-package.relationships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_rels/notesSlide8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media/image2.jpeg" ContentType="image/jpeg"/>
  <Override PartName="/ppt/media/image3.jpeg" ContentType="image/jpeg"/>
  <Override PartName="/ppt/media/image1.jpeg" ContentType="image/jpeg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&lt;верхний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dt" idx="13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8" name="PlaceHolder 5"/>
          <p:cNvSpPr>
            <a:spLocks noGrp="1"/>
          </p:cNvSpPr>
          <p:nvPr>
            <p:ph type="ftr" idx="1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9" name="PlaceHolder 6"/>
          <p:cNvSpPr>
            <a:spLocks noGrp="1"/>
          </p:cNvSpPr>
          <p:nvPr>
            <p:ph type="sldNum" idx="1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9C7EB8B7-55C6-40EA-955F-7A8188BCCD8E}" type="slidenum"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sldImg"/>
          </p:nvPr>
        </p:nvSpPr>
        <p:spPr>
          <a:xfrm>
            <a:off x="3029040" y="642960"/>
            <a:ext cx="3085560" cy="1735920"/>
          </a:xfrm>
          <a:prstGeom prst="rect">
            <a:avLst/>
          </a:prstGeom>
          <a:ln w="0">
            <a:noFill/>
          </a:ln>
        </p:spPr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914400" y="2475000"/>
            <a:ext cx="7314480" cy="202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sldNum" idx="16"/>
          </p:nvPr>
        </p:nvSpPr>
        <p:spPr>
          <a:xfrm>
            <a:off x="5180040" y="4886280"/>
            <a:ext cx="3961800" cy="2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8C89C0D-355F-4FC1-BEE9-0866A064A69E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sldImg"/>
          </p:nvPr>
        </p:nvSpPr>
        <p:spPr>
          <a:xfrm>
            <a:off x="3029040" y="642960"/>
            <a:ext cx="3085920" cy="1736280"/>
          </a:xfrm>
          <a:prstGeom prst="rect">
            <a:avLst/>
          </a:prstGeom>
          <a:ln w="0">
            <a:noFill/>
          </a:ln>
        </p:spPr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914400" y="2475000"/>
            <a:ext cx="7314480" cy="202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sldNum" idx="17"/>
          </p:nvPr>
        </p:nvSpPr>
        <p:spPr>
          <a:xfrm>
            <a:off x="5180040" y="4886280"/>
            <a:ext cx="3961800" cy="2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011AAB-6723-4A7B-AEB4-0509A13D067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EA49D5-2D1B-4B8F-A6F8-3A49660AFFE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26FD8B-61AE-4771-BC0D-331914527ED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98B1F5-23F1-40DC-8AFB-93AA275FD5D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6C4960-1549-42FF-A678-447B49B4852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D608CDD-F535-4227-88FB-65DCE34AB8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893CA23-722D-40BE-A9C5-EFD5930213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B07890E-8E16-473E-8669-67FE2ABB96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8F52F24-968D-469C-80DB-648FE2ED7E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B0D1A52-AE23-4BBD-BAAD-BA6D1EA060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1E3846A-A69C-4168-AD89-96D954A1F01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2DD7A12-F618-4E67-A0D4-1897950AC7B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B1D984-914A-49B2-AA09-607D60AD95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1276FB6-442C-490F-93B7-D58C06226C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E742534-6D2B-4E18-8F21-DBCB6662DD4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75C1E23-A274-4A80-96CC-B5CFEFFF056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95625C4-052E-4585-8E83-824FBEF5644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9F80196-B09E-49E6-9A9F-D10531781BA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0F92E2A-787F-4D00-BAD9-B2C73C02FF0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3EB891D-D406-4EBB-810A-B4CA272876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471218C-004E-4B6F-8C74-B823494EEA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D13D004-4F20-464D-8C8D-0DFAD3039F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578378A-1BC1-4738-810B-DD2EC24359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8EE76AB-7579-4759-8CCB-1369818D8D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AECF140-6852-4ED5-8A3D-3DA6299E2D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75C776C-F94E-44BA-8B78-A91C886DD80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367F398-923D-4C52-AA4F-7F5AFCE85CA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A3CBA21-B06E-49DB-9AD0-9A8C274A45E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6F6CAFB-7C0C-4475-AC5D-979871923AA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D1EFBBA-83AA-4F63-B96E-F6CD29E81A8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AD06F3F-9D19-4414-B659-A71AB70F6B2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89CD319-53AE-4749-8986-EA938654CED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5632983-EFCB-4FE6-9DCB-B799A667245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E263767-778B-4362-8B8A-DC2C240DCF7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34C5B9-1DA1-40C5-9074-31FCC5A9940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47DB4FC-06B6-4789-A2B0-A721859E514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215D5C1-AF43-45FF-B8C6-3BCC052E91F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FB7557D2-FB22-416A-98DD-A64AA814431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F06409E-22C0-424B-B8D7-4CA875529FA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8253EBA-EAA6-4EDC-BD8A-2C81A7BEC4B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7B5F108-C296-4302-8B41-D821F208048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B3ABAFE8-A632-4487-B110-475842AFC8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CE80B5BB-037F-4C98-A4AC-CF89C09F616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2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7573DBD-CDB5-426E-A6EC-3BD59862B2E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470B0F-487F-4D79-84BE-23165F41D3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2839C5-C4F7-4E87-AE2A-E3C8A2D9B62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C3BA9F-7962-4C30-A8CC-B6D802AF4C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F86369-4FE1-4BC1-AA52-BAD9B8ED4AE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930200F-9517-44CD-9112-165EC610451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108960" y="4783320"/>
            <a:ext cx="292428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658368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FB0003A-C6F1-41DD-AD85-8CD41CD5FC72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5720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4"/>
          </p:nvPr>
        </p:nvSpPr>
        <p:spPr>
          <a:xfrm>
            <a:off x="3108960" y="4783320"/>
            <a:ext cx="292428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5"/>
          </p:nvPr>
        </p:nvSpPr>
        <p:spPr>
          <a:xfrm>
            <a:off x="658368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91AF708-AE79-47F4-9A6B-A0967D53875F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6"/>
          </p:nvPr>
        </p:nvSpPr>
        <p:spPr>
          <a:xfrm>
            <a:off x="45720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ftr" idx="7"/>
          </p:nvPr>
        </p:nvSpPr>
        <p:spPr>
          <a:xfrm>
            <a:off x="3108960" y="4783320"/>
            <a:ext cx="292428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ldNum" idx="8"/>
          </p:nvPr>
        </p:nvSpPr>
        <p:spPr>
          <a:xfrm>
            <a:off x="658368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EAEAEB2-592C-4BDC-82FC-E2722CDD073F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dt" idx="9"/>
          </p:nvPr>
        </p:nvSpPr>
        <p:spPr>
          <a:xfrm>
            <a:off x="45720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7000"/>
          </a:bodyPr>
          <a:p>
            <a:pPr marL="419040" indent="-31428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1" marL="838080" indent="-31428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57120" indent="-27936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3" marL="1676160" indent="-20952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4" marL="2095200" indent="-20952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5" marL="2514240" indent="-20952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6" marL="2933280" indent="-20952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ftr" idx="10"/>
          </p:nvPr>
        </p:nvSpPr>
        <p:spPr>
          <a:xfrm>
            <a:off x="3108960" y="4783320"/>
            <a:ext cx="292428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sldNum" idx="11"/>
          </p:nvPr>
        </p:nvSpPr>
        <p:spPr>
          <a:xfrm>
            <a:off x="658368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08A636F-B411-4BCB-813B-E94A446F1C0A}" type="slidenum">
              <a:rPr b="0" lang="ru-RU" sz="1400" spc="-1" strike="noStrike">
                <a:solidFill>
                  <a:srgbClr val="b2b2b2"/>
                </a:solidFill>
                <a:latin typeface="Times New Roman"/>
                <a:ea typeface="DejaVu San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dt" idx="12"/>
          </p:nvPr>
        </p:nvSpPr>
        <p:spPr>
          <a:xfrm>
            <a:off x="457200" y="4783320"/>
            <a:ext cx="2101320" cy="25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5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37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hyperlink" Target="https://ecokarta.tatar.ru/" TargetMode="External"/><Relationship Id="rId3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328680" y="1439280"/>
            <a:ext cx="6957720" cy="874080"/>
          </a:xfrm>
          <a:prstGeom prst="rect">
            <a:avLst/>
          </a:prstGeom>
          <a:noFill/>
          <a:ln w="0">
            <a:noFill/>
          </a:ln>
        </p:spPr>
        <p:txBody>
          <a:bodyPr lIns="0" rIns="0" tIns="16560" bIns="0" anchor="t">
            <a:noAutofit/>
          </a:bodyPr>
          <a:p>
            <a:pPr marL="12600" indent="0">
              <a:lnSpc>
                <a:spcPct val="100000"/>
              </a:lnSpc>
              <a:spcBef>
                <a:spcPts val="130"/>
              </a:spcBef>
              <a:buNone/>
              <a:tabLst>
                <a:tab algn="l" pos="0"/>
              </a:tabLst>
            </a:pPr>
            <a:r>
              <a:rPr b="1" lang="ru-RU" sz="3650" spc="540" strike="noStrike">
                <a:solidFill>
                  <a:srgbClr val="6a8157"/>
                </a:solidFill>
                <a:latin typeface="Tahoma"/>
                <a:ea typeface="DejaVu Sans"/>
              </a:rPr>
              <a:t>НАИМЕНОВАНИЕ</a:t>
            </a:r>
            <a:r>
              <a:rPr b="1" lang="ru-RU" sz="3650" spc="-126" strike="noStrike">
                <a:solidFill>
                  <a:srgbClr val="6a8157"/>
                </a:solidFill>
                <a:latin typeface="Tahoma"/>
                <a:ea typeface="DejaVu Sans"/>
              </a:rPr>
              <a:t> ИНВЕСТИЦИОННОГО </a:t>
            </a:r>
            <a:r>
              <a:rPr b="1" lang="ru-RU" sz="3650" spc="392" strike="noStrike">
                <a:solidFill>
                  <a:srgbClr val="6a8157"/>
                </a:solidFill>
                <a:latin typeface="Tahoma"/>
                <a:ea typeface="DejaVu Sans"/>
              </a:rPr>
              <a:t>ПРОЕКТА</a:t>
            </a:r>
            <a:endParaRPr b="0" lang="ru-RU" sz="3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347040" y="3364920"/>
            <a:ext cx="5976000" cy="127008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5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ru-RU" sz="1800" spc="197" strike="noStrike">
                <a:solidFill>
                  <a:srgbClr val="000000"/>
                </a:solidFill>
                <a:latin typeface="Impact"/>
                <a:ea typeface="DejaVu Sans"/>
              </a:rPr>
              <a:t>Наименование</a:t>
            </a:r>
            <a:r>
              <a:rPr b="0" lang="ru-RU" sz="1800" spc="188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1800" spc="180" strike="noStrike">
                <a:solidFill>
                  <a:srgbClr val="000000"/>
                </a:solidFill>
                <a:latin typeface="Impact"/>
                <a:ea typeface="DejaVu Sans"/>
              </a:rPr>
              <a:t>юридического лица/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12600" indent="0">
              <a:lnSpc>
                <a:spcPct val="15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ru-RU" sz="1800" spc="180" strike="noStrike">
                <a:solidFill>
                  <a:srgbClr val="000000"/>
                </a:solidFill>
                <a:latin typeface="Impact"/>
                <a:ea typeface="DejaVu Sans"/>
              </a:rPr>
              <a:t>ФИО индивидуального предпринимателя </a:t>
            </a:r>
            <a:br>
              <a:rPr sz="1800"/>
            </a:br>
            <a:r>
              <a:rPr b="0" lang="ru-RU" sz="1800" spc="162" strike="noStrike">
                <a:solidFill>
                  <a:srgbClr val="000000"/>
                </a:solidFill>
                <a:latin typeface="Impact"/>
                <a:ea typeface="DejaVu Sans"/>
              </a:rPr>
              <a:t>Республика Татарстан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1"/>
          <p:cNvSpPr/>
          <p:nvPr/>
        </p:nvSpPr>
        <p:spPr>
          <a:xfrm>
            <a:off x="339480" y="425520"/>
            <a:ext cx="5740560" cy="87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no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0"/>
              </a:tabLst>
            </a:pPr>
            <a:r>
              <a:rPr b="1" lang="ru-RU" sz="1800" spc="157" strike="noStrike">
                <a:solidFill>
                  <a:srgbClr val="6a8157"/>
                </a:solidFill>
                <a:latin typeface="Tahoma"/>
                <a:ea typeface="DejaVu Sans"/>
              </a:rPr>
              <a:t>Описание</a:t>
            </a:r>
            <a:r>
              <a:rPr b="1" lang="ru-RU" sz="1800" spc="-97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2" strike="noStrike">
                <a:solidFill>
                  <a:srgbClr val="6a8157"/>
                </a:solidFill>
                <a:latin typeface="Tahoma"/>
                <a:ea typeface="DejaVu Sans"/>
              </a:rPr>
              <a:t>комплекса мероприятий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0"/>
              </a:tabLst>
            </a:pPr>
            <a:r>
              <a:rPr b="1" lang="ru-RU" sz="1800" spc="182" strike="noStrike">
                <a:solidFill>
                  <a:srgbClr val="6a8157"/>
                </a:solidFill>
                <a:latin typeface="Tahoma"/>
                <a:ea typeface="DejaVu Sans"/>
              </a:rPr>
              <a:t>по созданию инвестиционного проекта</a:t>
            </a:r>
            <a:r>
              <a:rPr b="1" lang="ru-RU" sz="2200" spc="-1" strike="noStrike">
                <a:solidFill>
                  <a:srgbClr val="6a8157"/>
                </a:solidFill>
                <a:latin typeface="Tahoma"/>
                <a:ea typeface="DejaVu Sans"/>
              </a:rPr>
              <a:t>	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340560" y="340200"/>
            <a:ext cx="7743960" cy="80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12600" indent="0">
              <a:lnSpc>
                <a:spcPct val="113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размещении инвестиционного проекта в месте бытования народного художественного промысла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object 4"/>
          <p:cNvSpPr/>
          <p:nvPr/>
        </p:nvSpPr>
        <p:spPr>
          <a:xfrm>
            <a:off x="358920" y="1166760"/>
            <a:ext cx="5292000" cy="122652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2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Если применимо, вставить текст следующего содержания: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2"/>
              </a:spcBef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Инвестиционный проект __________________________ (вставить наименование проекта) располагается в ________________ районе Республики Татарстан (вставить название муниципального района), который отнесен к местам традиционного бытования народных художественных промыслов согласно постановлению Кабинета Министров Республики Татарстан № 130 от 12.03.2010.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object 3"/>
          <p:cNvSpPr/>
          <p:nvPr/>
        </p:nvSpPr>
        <p:spPr>
          <a:xfrm>
            <a:off x="576360" y="2531520"/>
            <a:ext cx="4764960" cy="593640"/>
          </a:xfrm>
          <a:prstGeom prst="rect">
            <a:avLst/>
          </a:prstGeom>
          <a:noFill/>
          <a:ln w="9524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 algn="ctr">
              <a:lnSpc>
                <a:spcPct val="100000"/>
              </a:lnSpc>
              <a:spcBef>
                <a:spcPts val="1009"/>
              </a:spcBef>
              <a:tabLst>
                <a:tab algn="l" pos="46296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Ознакомиться со списком муниципальных районов РТ, входящих в перечень мест бытования НХП, можно в вспомогательном файле «Места бытования НХП в РТ».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object 8"/>
          <p:cNvSpPr/>
          <p:nvPr/>
        </p:nvSpPr>
        <p:spPr>
          <a:xfrm>
            <a:off x="358920" y="2570400"/>
            <a:ext cx="5292000" cy="689760"/>
          </a:xfrm>
          <a:custGeom>
            <a:avLst/>
            <a:gdLst>
              <a:gd name="textAreaLeft" fmla="*/ 0 w 5292000"/>
              <a:gd name="textAreaRight" fmla="*/ 5294520 w 5292000"/>
              <a:gd name="textAreaTop" fmla="*/ 0 h 689760"/>
              <a:gd name="textAreaBottom" fmla="*/ 692280 h 68976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42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339480" y="421560"/>
            <a:ext cx="7039080" cy="948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об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опыте заявителя о ранее реализованных проектах по созданию модульных некапитальных средств размещения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object 3"/>
          <p:cNvSpPr/>
          <p:nvPr/>
        </p:nvSpPr>
        <p:spPr>
          <a:xfrm>
            <a:off x="5651640" y="2176560"/>
            <a:ext cx="3133080" cy="156132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endParaRPr b="0" lang="ru-RU" sz="950" spc="-1" strike="noStrike">
              <a:solidFill>
                <a:srgbClr val="000000"/>
              </a:solidFill>
              <a:latin typeface="Arial"/>
            </a:endParaRPr>
          </a:p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endParaRPr b="0" lang="ru-RU" sz="950" spc="-1" strike="noStrike">
              <a:solidFill>
                <a:srgbClr val="000000"/>
              </a:solidFill>
              <a:latin typeface="Arial"/>
            </a:endParaRPr>
          </a:p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r>
              <a:rPr b="0" lang="ru-RU" sz="950" spc="-52" strike="noStrike">
                <a:solidFill>
                  <a:srgbClr val="6a8157"/>
                </a:solidFill>
                <a:latin typeface="Tahoma"/>
                <a:ea typeface="DejaVu Sans"/>
              </a:rPr>
              <a:t>                  </a:t>
            </a:r>
            <a:r>
              <a:rPr b="0" lang="ru-RU" sz="1000" spc="-52" strike="noStrike">
                <a:solidFill>
                  <a:srgbClr val="6a8157"/>
                </a:solidFill>
                <a:latin typeface="Verdana"/>
                <a:ea typeface="Verdana"/>
              </a:rPr>
              <a:t>+</a:t>
            </a:r>
            <a:r>
              <a:rPr b="0" lang="ru-RU" sz="1000" spc="97" strike="noStrike">
                <a:solidFill>
                  <a:srgbClr val="6a8157"/>
                </a:solidFill>
                <a:latin typeface="Verdana"/>
                <a:ea typeface="Verdana"/>
              </a:rPr>
              <a:t> ФОТОМАТЕРИАЛЫ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endParaRPr b="0" lang="ru-RU" sz="950" spc="-1" strike="noStrike">
              <a:solidFill>
                <a:srgbClr val="000000"/>
              </a:solidFill>
              <a:latin typeface="Arial"/>
            </a:endParaRPr>
          </a:p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br>
              <a:rPr sz="950"/>
            </a:br>
            <a:endParaRPr b="0" lang="ru-RU" sz="9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object 4"/>
          <p:cNvSpPr/>
          <p:nvPr/>
        </p:nvSpPr>
        <p:spPr>
          <a:xfrm>
            <a:off x="358920" y="2176560"/>
            <a:ext cx="3998160" cy="162108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Если применимо, необходимо указать информацию о ранее реализованных проектах заявителя: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наименование реализованного проекта по созданию модульных некапитальных средств размещения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месторасположение реализованного проекта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количество созданных номеров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краткое описание проекта (2-3 предложения)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TextBox 805605364"/>
          <p:cNvSpPr/>
          <p:nvPr/>
        </p:nvSpPr>
        <p:spPr>
          <a:xfrm>
            <a:off x="159480" y="1524600"/>
            <a:ext cx="4791960" cy="22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 marL="85680">
              <a:lnSpc>
                <a:spcPts val="1049"/>
              </a:lnSpc>
              <a:spcBef>
                <a:spcPts val="632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Verdana"/>
                <a:ea typeface="Verdana"/>
              </a:rPr>
              <a:t>Слайд заполняется только при наличии такого опыта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9" name="Таблица 1"/>
          <p:cNvGraphicFramePr/>
          <p:nvPr/>
        </p:nvGraphicFramePr>
        <p:xfrm>
          <a:off x="358920" y="1514160"/>
          <a:ext cx="8053200" cy="979560"/>
        </p:xfrm>
        <a:graphic>
          <a:graphicData uri="http://schemas.openxmlformats.org/drawingml/2006/table">
            <a:tbl>
              <a:tblPr/>
              <a:tblGrid>
                <a:gridCol w="4843800"/>
                <a:gridCol w="1856160"/>
                <a:gridCol w="1353240"/>
              </a:tblGrid>
              <a:tr h="156960">
                <a:tc>
                  <a:txBody>
                    <a:bodyPr lIns="36000" rIns="36000" anchor="t">
                      <a:noAutofit/>
                    </a:bodyPr>
                    <a:p>
                      <a:pPr marL="85680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</a:tabLst>
                      </a:pPr>
                      <a:r>
                        <a:rPr b="1" lang="ru-RU" sz="1000" spc="72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Общая стоимость инвестиционного проекта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endParaRPr b="0" lang="ru-RU" sz="1000" spc="86" strike="noStrike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86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тыс. рублей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</a:tr>
              <a:tr h="216000">
                <a:tc>
                  <a:txBody>
                    <a:bodyPr lIns="36000" rIns="36000" anchor="t">
                      <a:noAutofit/>
                    </a:bodyPr>
                    <a:p>
                      <a:pPr marL="85680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</a:tabLst>
                      </a:pPr>
                      <a:r>
                        <a:rPr b="1" lang="ru-RU" sz="1000" spc="72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Объем потребности в субсидии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endParaRPr b="0" lang="ru-RU" sz="1000" spc="86" strike="noStrike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86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тыс. рублей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</a:tr>
              <a:tr h="216000">
                <a:tc>
                  <a:txBody>
                    <a:bodyPr lIns="36000" rIns="36000" anchor="t">
                      <a:noAutofit/>
                    </a:bodyPr>
                    <a:p>
                      <a:pPr marL="85680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</a:tabLst>
                      </a:pPr>
                      <a:r>
                        <a:rPr b="1" lang="ru-RU" sz="1000" spc="72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Объем средств инвестора на реализацию инвестиционного проекта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endParaRPr b="0" lang="ru-RU" sz="1000" spc="86" strike="noStrike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86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тыс. рублей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</a:tr>
              <a:tr h="183240">
                <a:tc>
                  <a:txBody>
                    <a:bodyPr lIns="36000" rIns="36000" anchor="t">
                      <a:noAutofit/>
                    </a:bodyPr>
                    <a:p>
                      <a:pPr marL="85680">
                        <a:lnSpc>
                          <a:spcPct val="100000"/>
                        </a:lnSpc>
                        <a:spcBef>
                          <a:spcPts val="601"/>
                        </a:spcBef>
                        <a:tabLst>
                          <a:tab algn="l" pos="0"/>
                        </a:tabLst>
                      </a:pPr>
                      <a:r>
                        <a:rPr b="1" lang="ru-RU" sz="1000" spc="72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Количество создаваемых номеров в инвестиционном проекте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endParaRPr b="0" lang="ru-RU" sz="1000" spc="86" strike="noStrike">
                        <a:solidFill>
                          <a:srgbClr val="000000"/>
                        </a:solidFill>
                        <a:latin typeface="Tahoma"/>
                        <a:ea typeface="Tahoma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86" strike="noStrike">
                          <a:solidFill>
                            <a:srgbClr val="000000"/>
                          </a:solidFill>
                          <a:latin typeface="Tahoma"/>
                          <a:ea typeface="Tahoma"/>
                        </a:rPr>
                        <a:t>шт.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12240">
                      <a:solidFill>
                        <a:srgbClr val="77933c"/>
                      </a:solidFill>
                      <a:prstDash val="solid"/>
                    </a:lnL>
                    <a:lnR w="12240">
                      <a:solidFill>
                        <a:srgbClr val="77933c"/>
                      </a:solidFill>
                      <a:prstDash val="solid"/>
                    </a:lnR>
                    <a:lnT w="12240">
                      <a:solidFill>
                        <a:srgbClr val="77933c"/>
                      </a:solidFill>
                      <a:prstDash val="solid"/>
                    </a:lnT>
                    <a:lnB w="12240">
                      <a:solidFill>
                        <a:srgbClr val="77933c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50" name="PlaceHolder 3"/>
          <p:cNvSpPr/>
          <p:nvPr/>
        </p:nvSpPr>
        <p:spPr>
          <a:xfrm>
            <a:off x="358920" y="420840"/>
            <a:ext cx="8234640" cy="3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noAutofit/>
          </a:bodyPr>
          <a:p>
            <a:pPr marL="1260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800" spc="-1" strike="noStrike">
                <a:solidFill>
                  <a:srgbClr val="6a8157"/>
                </a:solidFill>
                <a:latin typeface="Tahoma"/>
                <a:ea typeface="DejaVu Sans"/>
              </a:rPr>
              <a:t>Размер потребности в субсидии и другие финансово-экономические параметры проекта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339480" y="379800"/>
            <a:ext cx="5740560" cy="872640"/>
          </a:xfrm>
          <a:prstGeom prst="rect">
            <a:avLst/>
          </a:prstGeom>
          <a:noFill/>
          <a:ln w="0">
            <a:noFill/>
          </a:ln>
        </p:spPr>
        <p:txBody>
          <a:bodyPr lIns="0" rIns="0" tIns="15120" bIns="0" anchor="t">
            <a:noAutofit/>
          </a:bodyPr>
          <a:p>
            <a:pPr marL="12600" indent="0">
              <a:lnSpc>
                <a:spcPct val="100000"/>
              </a:lnSpc>
              <a:spcBef>
                <a:spcPts val="119"/>
              </a:spcBef>
              <a:buNone/>
              <a:tabLst>
                <a:tab algn="l" pos="0"/>
              </a:tabLst>
            </a:pPr>
            <a:r>
              <a:rPr b="1" lang="ru-RU" sz="1800" spc="157" strike="noStrike">
                <a:solidFill>
                  <a:srgbClr val="6a8157"/>
                </a:solidFill>
                <a:latin typeface="Tahoma"/>
                <a:ea typeface="DejaVu Sans"/>
              </a:rPr>
              <a:t>Описание</a:t>
            </a:r>
            <a:r>
              <a:rPr b="1" lang="ru-RU" sz="1800" spc="-97" strike="noStrike">
                <a:solidFill>
                  <a:srgbClr val="6a8157"/>
                </a:solidFill>
                <a:latin typeface="Tahoma"/>
                <a:ea typeface="DejaVu Sans"/>
              </a:rPr>
              <a:t> инвестиционного </a:t>
            </a:r>
            <a:r>
              <a:rPr b="1" lang="ru-RU" sz="1800" spc="182" strike="noStrike">
                <a:solidFill>
                  <a:srgbClr val="6a8157"/>
                </a:solidFill>
                <a:latin typeface="Tahoma"/>
                <a:ea typeface="DejaVu Sans"/>
              </a:rPr>
              <a:t>проекта</a:t>
            </a:r>
            <a:r>
              <a:rPr b="1" lang="ru-RU" sz="2200" spc="-1" strike="noStrike">
                <a:solidFill>
                  <a:srgbClr val="6a8157"/>
                </a:solidFill>
                <a:latin typeface="Tahoma"/>
                <a:ea typeface="DejaVu Sans"/>
              </a:rPr>
              <a:t>	</a:t>
            </a:r>
            <a:endParaRPr b="0" lang="ru-RU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object 3"/>
          <p:cNvSpPr/>
          <p:nvPr/>
        </p:nvSpPr>
        <p:spPr>
          <a:xfrm>
            <a:off x="348480" y="1124280"/>
            <a:ext cx="2266920" cy="37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Текст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</a:pPr>
            <a:r>
              <a:rPr b="0" i="1" lang="ru-RU" sz="1000" spc="-41" strike="noStrike">
                <a:solidFill>
                  <a:srgbClr val="000000"/>
                </a:solidFill>
                <a:latin typeface="Verdana"/>
                <a:ea typeface="DejaVu Sans"/>
              </a:rPr>
              <a:t>(кратко,</a:t>
            </a:r>
            <a:r>
              <a:rPr b="0" i="1" lang="ru-RU" sz="1000" spc="-75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1000" spc="-106" strike="noStrike">
                <a:solidFill>
                  <a:srgbClr val="000000"/>
                </a:solidFill>
                <a:latin typeface="Verdana"/>
                <a:ea typeface="DejaVu Sans"/>
              </a:rPr>
              <a:t>3-5</a:t>
            </a:r>
            <a:r>
              <a:rPr b="0" i="1" lang="ru-RU" sz="1000" spc="-7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1000" spc="-12" strike="noStrike">
                <a:solidFill>
                  <a:srgbClr val="000000"/>
                </a:solidFill>
                <a:latin typeface="Verdana"/>
                <a:ea typeface="DejaVu Sans"/>
              </a:rPr>
              <a:t>предложений)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object 7"/>
          <p:cNvSpPr/>
          <p:nvPr/>
        </p:nvSpPr>
        <p:spPr>
          <a:xfrm>
            <a:off x="5651640" y="1176120"/>
            <a:ext cx="3133080" cy="315072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marL="271440">
              <a:lnSpc>
                <a:spcPct val="100000"/>
              </a:lnSpc>
            </a:pPr>
            <a:r>
              <a:rPr b="0" lang="en-US" sz="1000" spc="-1" strike="noStrike">
                <a:solidFill>
                  <a:srgbClr val="6a8157"/>
                </a:solidFill>
                <a:latin typeface="Verdana"/>
                <a:ea typeface="Verdana"/>
              </a:rPr>
              <a:t>+ </a:t>
            </a:r>
            <a:r>
              <a:rPr b="0" lang="ru-RU" sz="1000" spc="-1" strike="noStrike">
                <a:solidFill>
                  <a:srgbClr val="6a8157"/>
                </a:solidFill>
                <a:latin typeface="Verdana"/>
                <a:ea typeface="Verdana"/>
              </a:rPr>
              <a:t>МЕСТОРАСПОЛОЖЕНИЕ ПРОЕКТА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71440">
              <a:lnSpc>
                <a:spcPct val="100000"/>
              </a:lnSpc>
            </a:pPr>
            <a:r>
              <a:rPr b="0" lang="ru-RU" sz="1000" spc="-1" strike="noStrike">
                <a:solidFill>
                  <a:srgbClr val="6a8157"/>
                </a:solidFill>
                <a:latin typeface="Verdana"/>
                <a:ea typeface="Verdana"/>
              </a:rPr>
              <a:t>   </a:t>
            </a:r>
            <a:r>
              <a:rPr b="0" lang="ru-RU" sz="1000" spc="-1" strike="noStrike">
                <a:solidFill>
                  <a:srgbClr val="6a8157"/>
                </a:solidFill>
                <a:latin typeface="Verdana"/>
                <a:ea typeface="Verdana"/>
              </a:rPr>
              <a:t>(ТОЧКА) НА КАРТЕ ТАТАРСТАНА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object 3"/>
          <p:cNvSpPr/>
          <p:nvPr/>
        </p:nvSpPr>
        <p:spPr>
          <a:xfrm>
            <a:off x="338040" y="4299480"/>
            <a:ext cx="254016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Сроки реализации проекта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339120" y="420120"/>
            <a:ext cx="7284240" cy="8701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66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62" strike="noStrike">
                <a:solidFill>
                  <a:srgbClr val="6a8157"/>
                </a:solidFill>
                <a:latin typeface="Tahoma"/>
                <a:ea typeface="DejaVu Sans"/>
              </a:rPr>
              <a:t>о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планируемом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расположении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37" strike="noStrike">
                <a:solidFill>
                  <a:srgbClr val="6a8157"/>
                </a:solidFill>
                <a:latin typeface="Tahoma"/>
                <a:ea typeface="DejaVu Sans"/>
              </a:rPr>
              <a:t>модульных некапитальных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51" strike="noStrike">
                <a:solidFill>
                  <a:srgbClr val="6a8157"/>
                </a:solidFill>
                <a:latin typeface="Tahoma"/>
                <a:ea typeface="DejaVu Sans"/>
              </a:rPr>
              <a:t>средств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2" strike="noStrike">
                <a:solidFill>
                  <a:srgbClr val="6a8157"/>
                </a:solidFill>
                <a:latin typeface="Tahoma"/>
                <a:ea typeface="DejaVu Sans"/>
              </a:rPr>
              <a:t>размещения</a:t>
            </a:r>
            <a:r>
              <a:rPr b="1" lang="ru-RU" sz="1800" spc="-66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43" strike="noStrike">
                <a:solidFill>
                  <a:srgbClr val="6a8157"/>
                </a:solidFill>
                <a:latin typeface="Tahoma"/>
                <a:ea typeface="DejaVu Sans"/>
              </a:rPr>
              <a:t>на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00" strike="noStrike">
                <a:solidFill>
                  <a:srgbClr val="6a8157"/>
                </a:solidFill>
                <a:latin typeface="Tahoma"/>
                <a:ea typeface="DejaVu Sans"/>
              </a:rPr>
              <a:t>участке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object 4"/>
          <p:cNvSpPr/>
          <p:nvPr/>
        </p:nvSpPr>
        <p:spPr>
          <a:xfrm>
            <a:off x="345960" y="1123560"/>
            <a:ext cx="7396200" cy="4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Схема зонирования и расположения модульных некапитальных средств размещения и других объектов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object 7"/>
          <p:cNvSpPr/>
          <p:nvPr/>
        </p:nvSpPr>
        <p:spPr>
          <a:xfrm>
            <a:off x="4863960" y="1846080"/>
            <a:ext cx="3920400" cy="240372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52560" bIns="0" anchor="t">
            <a:spAutoFit/>
          </a:bodyPr>
          <a:p>
            <a:pPr>
              <a:lnSpc>
                <a:spcPct val="100000"/>
              </a:lnSpc>
              <a:spcBef>
                <a:spcPts val="414"/>
              </a:spcBef>
            </a:pPr>
            <a:endParaRPr b="0" lang="ru-RU" sz="9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  <a:spcBef>
                <a:spcPts val="6"/>
              </a:spcBef>
            </a:pPr>
            <a:r>
              <a:rPr b="0" lang="ru-RU" sz="1000" spc="100" strike="noStrike">
                <a:solidFill>
                  <a:srgbClr val="6a8157"/>
                </a:solidFill>
                <a:latin typeface="Tahoma"/>
                <a:ea typeface="Tahoma"/>
              </a:rPr>
              <a:t>МЕСТОПОЛОЖЕНИЕ</a:t>
            </a:r>
            <a:r>
              <a:rPr b="0" lang="ru-RU" sz="1000" spc="-32" strike="noStrike">
                <a:solidFill>
                  <a:srgbClr val="6a8157"/>
                </a:solidFill>
                <a:latin typeface="Tahoma"/>
                <a:ea typeface="Tahoma"/>
              </a:rPr>
              <a:t> </a:t>
            </a:r>
            <a:r>
              <a:rPr b="0" lang="ru-RU" sz="1000" spc="97" strike="noStrike">
                <a:solidFill>
                  <a:srgbClr val="6a8157"/>
                </a:solidFill>
                <a:latin typeface="Tahoma"/>
                <a:ea typeface="Tahoma"/>
              </a:rPr>
              <a:t>ЗЕМЕЛЬНОГО</a:t>
            </a:r>
            <a:r>
              <a:rPr b="0" lang="ru-RU" sz="1000" spc="-35" strike="noStrike">
                <a:solidFill>
                  <a:srgbClr val="6a8157"/>
                </a:solidFill>
                <a:latin typeface="Tahoma"/>
                <a:ea typeface="Tahoma"/>
              </a:rPr>
              <a:t> </a:t>
            </a:r>
            <a:r>
              <a:rPr b="0" lang="ru-RU" sz="1000" spc="72" strike="noStrike">
                <a:solidFill>
                  <a:srgbClr val="6a8157"/>
                </a:solidFill>
                <a:latin typeface="Tahoma"/>
                <a:ea typeface="Tahoma"/>
              </a:rPr>
              <a:t>УЧАСТКА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  <a:spcBef>
                <a:spcPts val="210"/>
              </a:spcBef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r>
              <a:rPr b="0" lang="ru-RU" sz="700" spc="46" strike="noStrike">
                <a:solidFill>
                  <a:srgbClr val="000000"/>
                </a:solidFill>
                <a:latin typeface="Impact"/>
                <a:ea typeface="DejaVu Sans"/>
              </a:rPr>
              <a:t>Условные</a:t>
            </a:r>
            <a:r>
              <a:rPr b="0" lang="ru-RU" sz="700" spc="72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41" strike="noStrike">
                <a:solidFill>
                  <a:srgbClr val="000000"/>
                </a:solidFill>
                <a:latin typeface="Impact"/>
                <a:ea typeface="DejaVu Sans"/>
              </a:rPr>
              <a:t>обозначения: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  <a:spcBef>
                <a:spcPts val="235"/>
              </a:spcBef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r>
              <a:rPr b="0" lang="ru-RU" sz="700" spc="41" strike="noStrike">
                <a:solidFill>
                  <a:srgbClr val="000000"/>
                </a:solidFill>
                <a:latin typeface="Impact"/>
                <a:ea typeface="DejaVu Sans"/>
              </a:rPr>
              <a:t>Адрес: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60" strike="noStrike">
                <a:solidFill>
                  <a:srgbClr val="000000"/>
                </a:solidFill>
                <a:latin typeface="Impact"/>
                <a:ea typeface="DejaVu Sans"/>
              </a:rPr>
              <a:t>Муниципальный</a:t>
            </a:r>
            <a:r>
              <a:rPr b="0" lang="ru-RU" sz="700" spc="97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46" strike="noStrike">
                <a:solidFill>
                  <a:srgbClr val="000000"/>
                </a:solidFill>
                <a:latin typeface="Impact"/>
                <a:ea typeface="DejaVu Sans"/>
              </a:rPr>
              <a:t>район:</a:t>
            </a:r>
            <a:r>
              <a:rPr b="0" lang="ru-RU" sz="700" spc="486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38" strike="noStrike">
                <a:solidFill>
                  <a:srgbClr val="000000"/>
                </a:solidFill>
                <a:latin typeface="Impact"/>
                <a:ea typeface="DejaVu Sans"/>
              </a:rPr>
              <a:t>Координаты: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339480" y="451800"/>
            <a:ext cx="8370720" cy="8697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 indent="0">
              <a:lnSpc>
                <a:spcPct val="101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Местоположение земельного участка, на котором планируется реализация  инвестиционного проекта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object 3"/>
          <p:cNvSpPr/>
          <p:nvPr/>
        </p:nvSpPr>
        <p:spPr>
          <a:xfrm>
            <a:off x="346320" y="1112400"/>
            <a:ext cx="6122520" cy="44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16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Адрес, муниципальный район, географические координаты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object 4"/>
          <p:cNvSpPr/>
          <p:nvPr/>
        </p:nvSpPr>
        <p:spPr>
          <a:xfrm>
            <a:off x="356040" y="1671480"/>
            <a:ext cx="3523320" cy="177336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На</a:t>
            </a:r>
            <a:r>
              <a:rPr b="0" lang="ru-RU" sz="1000" spc="-32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83" strike="noStrike">
                <a:solidFill>
                  <a:srgbClr val="000000"/>
                </a:solidFill>
                <a:latin typeface="Tahoma"/>
                <a:ea typeface="DejaVu Sans"/>
              </a:rPr>
              <a:t>слайде</a:t>
            </a:r>
            <a:r>
              <a:rPr b="0" lang="ru-RU" sz="1000" spc="-26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необходимо</a:t>
            </a:r>
            <a:r>
              <a:rPr b="0" lang="ru-RU" sz="1000" spc="-26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66" strike="noStrike">
                <a:solidFill>
                  <a:srgbClr val="000000"/>
                </a:solidFill>
                <a:latin typeface="Tahoma"/>
                <a:ea typeface="DejaVu Sans"/>
              </a:rPr>
              <a:t>представить</a:t>
            </a:r>
            <a:r>
              <a:rPr b="0" lang="ru-RU" sz="1000" spc="-32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карту, на которой отмечаются: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81520" indent="-1958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границы участка, на котором планируется реализация проекта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81520" indent="-1958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транспортная инфраструктура (дороги, остановки общественного транспорта)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81520" indent="-1958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расстояния от границ участка до муниципалитета, города, аэропорта, вокзала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5"/>
              </a:spcBef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object 5"/>
          <p:cNvSpPr/>
          <p:nvPr/>
        </p:nvSpPr>
        <p:spPr>
          <a:xfrm>
            <a:off x="4834080" y="1637280"/>
            <a:ext cx="143964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i="1" lang="ru-RU" sz="700" spc="-1" strike="noStrike">
                <a:solidFill>
                  <a:srgbClr val="000000"/>
                </a:solidFill>
                <a:latin typeface="Verdana"/>
                <a:ea typeface="DejaVu Sans"/>
              </a:rPr>
              <a:t>Образец</a:t>
            </a:r>
            <a:r>
              <a:rPr b="0" i="1" lang="ru-RU" sz="700" spc="38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700" spc="-1" strike="noStrike">
                <a:solidFill>
                  <a:srgbClr val="000000"/>
                </a:solidFill>
                <a:latin typeface="Verdana"/>
                <a:ea typeface="DejaVu Sans"/>
              </a:rPr>
              <a:t>оформления</a:t>
            </a:r>
            <a:r>
              <a:rPr b="0" i="1" lang="ru-RU" sz="700" spc="38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700" spc="-12" strike="noStrike">
                <a:solidFill>
                  <a:srgbClr val="000000"/>
                </a:solidFill>
                <a:latin typeface="Verdana"/>
                <a:ea typeface="DejaVu Sans"/>
              </a:rPr>
              <a:t>слайда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8" name="object 6" descr=""/>
          <p:cNvPicPr/>
          <p:nvPr/>
        </p:nvPicPr>
        <p:blipFill>
          <a:blip r:embed="rId1"/>
          <a:stretch/>
        </p:blipFill>
        <p:spPr>
          <a:xfrm>
            <a:off x="5108400" y="2493360"/>
            <a:ext cx="1996560" cy="1594800"/>
          </a:xfrm>
          <a:prstGeom prst="rect">
            <a:avLst/>
          </a:prstGeom>
          <a:ln w="0">
            <a:noFill/>
          </a:ln>
        </p:spPr>
      </p:pic>
      <p:sp>
        <p:nvSpPr>
          <p:cNvPr id="189" name="object 8"/>
          <p:cNvSpPr/>
          <p:nvPr/>
        </p:nvSpPr>
        <p:spPr>
          <a:xfrm>
            <a:off x="578160" y="3614400"/>
            <a:ext cx="2941560" cy="405360"/>
          </a:xfrm>
          <a:custGeom>
            <a:avLst/>
            <a:gdLst>
              <a:gd name="textAreaLeft" fmla="*/ 0 w 2941560"/>
              <a:gd name="textAreaRight" fmla="*/ 2943360 w 2941560"/>
              <a:gd name="textAreaTop" fmla="*/ 0 h 405360"/>
              <a:gd name="textAreaBottom" fmla="*/ 407160 h 40536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0" name="object 9"/>
          <p:cNvSpPr/>
          <p:nvPr/>
        </p:nvSpPr>
        <p:spPr>
          <a:xfrm>
            <a:off x="964440" y="3733920"/>
            <a:ext cx="230652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ru-RU" sz="1000" spc="-140" strike="noStrike">
                <a:solidFill>
                  <a:srgbClr val="6a8157"/>
                </a:solidFill>
                <a:latin typeface="Verdana"/>
                <a:ea typeface="Verdana"/>
              </a:rPr>
              <a:t>+</a:t>
            </a:r>
            <a:r>
              <a:rPr b="0" lang="ru-RU" sz="1000" spc="-15" strike="noStrike">
                <a:solidFill>
                  <a:srgbClr val="6a8157"/>
                </a:solidFill>
                <a:latin typeface="Verdana"/>
                <a:ea typeface="Verdana"/>
              </a:rPr>
              <a:t> </a:t>
            </a:r>
            <a:r>
              <a:rPr b="0" lang="ru-RU" sz="1000" spc="106" strike="noStrike">
                <a:solidFill>
                  <a:srgbClr val="6a8157"/>
                </a:solidFill>
                <a:latin typeface="Verdana"/>
                <a:ea typeface="Verdana"/>
              </a:rPr>
              <a:t>ФОТОФИКСАЦИЯ</a:t>
            </a:r>
            <a:r>
              <a:rPr b="0" lang="ru-RU" sz="1000" spc="-15" strike="noStrike">
                <a:solidFill>
                  <a:srgbClr val="6a8157"/>
                </a:solidFill>
                <a:latin typeface="Verdana"/>
                <a:ea typeface="Verdana"/>
              </a:rPr>
              <a:t> </a:t>
            </a:r>
            <a:r>
              <a:rPr b="0" lang="ru-RU" sz="1000" spc="72" strike="noStrike">
                <a:solidFill>
                  <a:srgbClr val="6a8157"/>
                </a:solidFill>
                <a:latin typeface="Verdana"/>
                <a:ea typeface="Verdana"/>
              </a:rPr>
              <a:t>УЧАСТКА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339480" y="201960"/>
            <a:ext cx="683784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263520" bIns="0" anchor="t">
            <a:noAutofit/>
          </a:bodyPr>
          <a:p>
            <a:pPr marL="12600" indent="0">
              <a:lnSpc>
                <a:spcPct val="101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1" lang="ru-RU" sz="1800" spc="162" strike="noStrike">
                <a:solidFill>
                  <a:srgbClr val="6a8157"/>
                </a:solidFill>
                <a:latin typeface="Tahoma"/>
                <a:ea typeface="DejaVu Sans"/>
              </a:rPr>
              <a:t>Сведения о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земельном</a:t>
            </a:r>
            <a:r>
              <a:rPr b="1" lang="ru-RU" sz="1800" spc="-66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00" strike="noStrike">
                <a:solidFill>
                  <a:srgbClr val="6a8157"/>
                </a:solidFill>
                <a:latin typeface="Tahoma"/>
                <a:ea typeface="DejaVu Sans"/>
              </a:rPr>
              <a:t>участке, на котором планируется реализация инвестиционного проекта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object 3"/>
          <p:cNvSpPr/>
          <p:nvPr/>
        </p:nvSpPr>
        <p:spPr>
          <a:xfrm>
            <a:off x="339480" y="1206360"/>
            <a:ext cx="3537720" cy="89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0160" bIns="0" anchor="t">
            <a:spAutoFit/>
          </a:bodyPr>
          <a:p>
            <a:pPr marL="230400" indent="-217800" algn="just">
              <a:lnSpc>
                <a:spcPts val="1049"/>
              </a:lnSpc>
              <a:spcBef>
                <a:spcPts val="159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Кадастровый номер участка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230400" indent="-217800" algn="just">
              <a:lnSpc>
                <a:spcPts val="1049"/>
              </a:lnSpc>
              <a:spcBef>
                <a:spcPts val="156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Площадь участка 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230400" indent="-217800" algn="just">
              <a:lnSpc>
                <a:spcPts val="1049"/>
              </a:lnSpc>
              <a:spcBef>
                <a:spcPts val="156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Категория земли и ВРИ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marL="230400" indent="-217800" algn="just">
              <a:lnSpc>
                <a:spcPts val="1049"/>
              </a:lnSpc>
              <a:spcBef>
                <a:spcPts val="156"/>
              </a:spcBef>
              <a:buClr>
                <a:srgbClr val="000000"/>
              </a:buClr>
              <a:buFont typeface="Wingdings" charset="2"/>
              <a:buChar char=""/>
            </a:pPr>
            <a:r>
              <a:rPr b="0" lang="ru-RU" sz="1400" spc="72" strike="noStrike">
                <a:solidFill>
                  <a:srgbClr val="000000"/>
                </a:solidFill>
                <a:latin typeface="Impact"/>
                <a:ea typeface="DejaVu Sans"/>
              </a:rPr>
              <a:t>Вид права (собственность/аренда)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ts val="1049"/>
              </a:lnSpc>
              <a:spcBef>
                <a:spcPts val="156"/>
              </a:spcBef>
            </a:pPr>
            <a:r>
              <a:rPr b="0" lang="ru-RU" sz="1200" spc="-12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endParaRPr b="0" lang="ru-RU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object 4"/>
          <p:cNvSpPr/>
          <p:nvPr/>
        </p:nvSpPr>
        <p:spPr>
          <a:xfrm>
            <a:off x="357840" y="2183400"/>
            <a:ext cx="3519360" cy="53712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На</a:t>
            </a:r>
            <a:r>
              <a:rPr b="0" lang="ru-RU" sz="1000" spc="-32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83" strike="noStrike">
                <a:solidFill>
                  <a:srgbClr val="000000"/>
                </a:solidFill>
                <a:latin typeface="Tahoma"/>
                <a:ea typeface="DejaVu Sans"/>
              </a:rPr>
              <a:t>слайде</a:t>
            </a:r>
            <a:r>
              <a:rPr b="0" lang="ru-RU" sz="1000" spc="-26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необходимо</a:t>
            </a:r>
            <a:r>
              <a:rPr b="0" lang="ru-RU" sz="1000" spc="-26" strike="noStrike">
                <a:solidFill>
                  <a:srgbClr val="000000"/>
                </a:solidFill>
                <a:latin typeface="Tahoma"/>
                <a:ea typeface="DejaVu Sans"/>
              </a:rPr>
              <a:t> </a:t>
            </a:r>
            <a:r>
              <a:rPr b="0" lang="ru-RU" sz="1000" spc="66" strike="noStrike">
                <a:solidFill>
                  <a:srgbClr val="000000"/>
                </a:solidFill>
                <a:latin typeface="Tahoma"/>
                <a:ea typeface="DejaVu Sans"/>
              </a:rPr>
              <a:t>представить </a:t>
            </a:r>
            <a:r>
              <a:rPr b="0" lang="ru-RU" sz="1000" spc="83" strike="noStrike">
                <a:solidFill>
                  <a:srgbClr val="000000"/>
                </a:solidFill>
                <a:latin typeface="Tahoma"/>
                <a:ea typeface="DejaVu Sans"/>
              </a:rPr>
              <a:t>кадастровую карту территории проекта с указанием границ участка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object 8"/>
          <p:cNvSpPr/>
          <p:nvPr/>
        </p:nvSpPr>
        <p:spPr>
          <a:xfrm>
            <a:off x="576360" y="3149640"/>
            <a:ext cx="3438000" cy="937800"/>
          </a:xfrm>
          <a:custGeom>
            <a:avLst/>
            <a:gdLst>
              <a:gd name="textAreaLeft" fmla="*/ 0 w 3438000"/>
              <a:gd name="textAreaRight" fmla="*/ 3439800 w 3438000"/>
              <a:gd name="textAreaTop" fmla="*/ 0 h 937800"/>
              <a:gd name="textAreaBottom" fmla="*/ 940680 h 93780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7" name="object 9"/>
          <p:cNvSpPr/>
          <p:nvPr/>
        </p:nvSpPr>
        <p:spPr>
          <a:xfrm>
            <a:off x="816480" y="3303000"/>
            <a:ext cx="2922840" cy="4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0" lang="ru-RU" sz="1000" spc="-140" strike="noStrike">
                <a:solidFill>
                  <a:srgbClr val="6a8157"/>
                </a:solidFill>
                <a:latin typeface="Verdana"/>
                <a:ea typeface="Verdana"/>
              </a:rPr>
              <a:t>+</a:t>
            </a:r>
            <a:r>
              <a:rPr b="0" lang="ru-RU" sz="1000" spc="-15" strike="noStrike">
                <a:solidFill>
                  <a:srgbClr val="6a8157"/>
                </a:solidFill>
                <a:latin typeface="Verdana"/>
                <a:ea typeface="Verdana"/>
              </a:rPr>
              <a:t>  Д</a:t>
            </a:r>
            <a:r>
              <a:rPr b="0" lang="ru-RU" sz="1000" spc="106" strike="noStrike">
                <a:solidFill>
                  <a:srgbClr val="6a8157"/>
                </a:solidFill>
                <a:latin typeface="Verdana"/>
                <a:ea typeface="Verdana"/>
              </a:rPr>
              <a:t>ОКУМЕНТЫ,ПОДТВЕРЖДАЮЩИЕ ПРАВА НА УКАЗАННЫЙ УЧАСТОК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1" i="1" lang="ru-RU" sz="1000" spc="-41" strike="noStrike">
                <a:solidFill>
                  <a:srgbClr val="000000"/>
                </a:solidFill>
                <a:latin typeface="Verdana"/>
                <a:ea typeface="DejaVu Sans"/>
              </a:rPr>
              <a:t>(прикладываются отдельно к презентации</a:t>
            </a:r>
            <a:r>
              <a:rPr b="1" i="1" lang="ru-RU" sz="1000" spc="-12" strike="noStrike">
                <a:solidFill>
                  <a:srgbClr val="000000"/>
                </a:solidFill>
                <a:latin typeface="Verdana"/>
                <a:ea typeface="DejaVu Sans"/>
              </a:rPr>
              <a:t>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object 7"/>
          <p:cNvSpPr/>
          <p:nvPr/>
        </p:nvSpPr>
        <p:spPr>
          <a:xfrm>
            <a:off x="4863960" y="1846080"/>
            <a:ext cx="3920400" cy="253584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52560" bIns="0" anchor="t">
            <a:spAutoFit/>
          </a:bodyPr>
          <a:p>
            <a:pPr>
              <a:lnSpc>
                <a:spcPct val="100000"/>
              </a:lnSpc>
              <a:spcBef>
                <a:spcPts val="414"/>
              </a:spcBef>
            </a:pPr>
            <a:endParaRPr b="0" lang="ru-RU" sz="9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  <a:spcBef>
                <a:spcPts val="6"/>
              </a:spcBef>
            </a:pPr>
            <a:r>
              <a:rPr b="0" lang="ru-RU" sz="1000" spc="100" strike="noStrike">
                <a:solidFill>
                  <a:srgbClr val="6a8157"/>
                </a:solidFill>
                <a:latin typeface="Tahoma"/>
                <a:ea typeface="Tahoma"/>
              </a:rPr>
              <a:t>МЕСТОПОЛОЖЕНИЕ</a:t>
            </a:r>
            <a:r>
              <a:rPr b="0" lang="ru-RU" sz="1000" spc="-32" strike="noStrike">
                <a:solidFill>
                  <a:srgbClr val="6a8157"/>
                </a:solidFill>
                <a:latin typeface="Tahoma"/>
                <a:ea typeface="Tahoma"/>
              </a:rPr>
              <a:t> </a:t>
            </a:r>
            <a:r>
              <a:rPr b="0" lang="ru-RU" sz="1000" spc="97" strike="noStrike">
                <a:solidFill>
                  <a:srgbClr val="6a8157"/>
                </a:solidFill>
                <a:latin typeface="Tahoma"/>
                <a:ea typeface="Tahoma"/>
              </a:rPr>
              <a:t>ЗЕМЕЛЬНОГО</a:t>
            </a:r>
            <a:r>
              <a:rPr b="0" lang="ru-RU" sz="1000" spc="-35" strike="noStrike">
                <a:solidFill>
                  <a:srgbClr val="6a8157"/>
                </a:solidFill>
                <a:latin typeface="Tahoma"/>
                <a:ea typeface="Tahoma"/>
              </a:rPr>
              <a:t> </a:t>
            </a:r>
            <a:r>
              <a:rPr b="0" lang="ru-RU" sz="1000" spc="72" strike="noStrike">
                <a:solidFill>
                  <a:srgbClr val="6a8157"/>
                </a:solidFill>
                <a:latin typeface="Tahoma"/>
                <a:ea typeface="Tahoma"/>
              </a:rPr>
              <a:t>УЧАСТКА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21760">
              <a:lnSpc>
                <a:spcPct val="100000"/>
              </a:lnSpc>
              <a:spcBef>
                <a:spcPts val="210"/>
              </a:spcBef>
            </a:pPr>
            <a:endParaRPr b="0" lang="ru-RU" sz="75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r>
              <a:rPr b="0" lang="ru-RU" sz="700" spc="46" strike="noStrike">
                <a:solidFill>
                  <a:srgbClr val="000000"/>
                </a:solidFill>
                <a:latin typeface="Impact"/>
                <a:ea typeface="DejaVu Sans"/>
              </a:rPr>
              <a:t>Условные</a:t>
            </a:r>
            <a:r>
              <a:rPr b="0" lang="ru-RU" sz="700" spc="72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41" strike="noStrike">
                <a:solidFill>
                  <a:srgbClr val="000000"/>
                </a:solidFill>
                <a:latin typeface="Impact"/>
                <a:ea typeface="DejaVu Sans"/>
              </a:rPr>
              <a:t>обозначения: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00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52" strike="noStrike">
                <a:solidFill>
                  <a:srgbClr val="000000"/>
                </a:solidFill>
                <a:latin typeface="Impact"/>
                <a:ea typeface="DejaVu Sans"/>
              </a:rPr>
              <a:t>Площадь</a:t>
            </a:r>
            <a:r>
              <a:rPr b="0" lang="ru-RU" sz="700" spc="77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-12" strike="noStrike">
                <a:solidFill>
                  <a:srgbClr val="000000"/>
                </a:solidFill>
                <a:latin typeface="Impact"/>
                <a:ea typeface="DejaVu Sans"/>
              </a:rPr>
              <a:t>участка: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58" strike="noStrike">
                <a:solidFill>
                  <a:srgbClr val="000000"/>
                </a:solidFill>
                <a:latin typeface="Impact"/>
                <a:ea typeface="DejaVu Sans"/>
              </a:rPr>
              <a:t>Категория</a:t>
            </a:r>
            <a:r>
              <a:rPr b="0" lang="ru-RU" sz="700" spc="72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46" strike="noStrike">
                <a:solidFill>
                  <a:srgbClr val="000000"/>
                </a:solidFill>
                <a:latin typeface="Impact"/>
                <a:ea typeface="DejaVu Sans"/>
              </a:rPr>
              <a:t>земельного</a:t>
            </a:r>
            <a:r>
              <a:rPr b="0" lang="ru-RU" sz="700" spc="77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-12" strike="noStrike">
                <a:solidFill>
                  <a:srgbClr val="000000"/>
                </a:solidFill>
                <a:latin typeface="Impact"/>
                <a:ea typeface="DejaVu Sans"/>
              </a:rPr>
              <a:t>участка:</a:t>
            </a:r>
            <a:r>
              <a:rPr b="0" lang="ru-RU" sz="700" spc="86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86" strike="noStrike">
                <a:solidFill>
                  <a:srgbClr val="000000"/>
                </a:solidFill>
                <a:latin typeface="Impact"/>
                <a:ea typeface="DejaVu Sans"/>
              </a:rPr>
              <a:t>ВРИ: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r>
              <a:rPr b="0" lang="ru-RU" sz="700" spc="77" strike="noStrike">
                <a:solidFill>
                  <a:srgbClr val="000000"/>
                </a:solidFill>
                <a:latin typeface="Impact"/>
                <a:ea typeface="DejaVu Sans"/>
              </a:rPr>
              <a:t>Права</a:t>
            </a:r>
            <a:r>
              <a:rPr b="0" lang="ru-RU" sz="700" spc="58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60" strike="noStrike">
                <a:solidFill>
                  <a:srgbClr val="000000"/>
                </a:solidFill>
                <a:latin typeface="Impact"/>
                <a:ea typeface="DejaVu Sans"/>
              </a:rPr>
              <a:t>на</a:t>
            </a:r>
            <a:r>
              <a:rPr b="0" lang="ru-RU" sz="700" spc="58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r>
              <a:rPr b="0" lang="ru-RU" sz="700" spc="-12" strike="noStrike">
                <a:solidFill>
                  <a:srgbClr val="000000"/>
                </a:solidFill>
                <a:latin typeface="Impact"/>
                <a:ea typeface="DejaVu Sans"/>
              </a:rPr>
              <a:t>участок:</a:t>
            </a:r>
            <a:r>
              <a:rPr b="0" lang="ru-RU" sz="700" spc="486" strike="noStrike">
                <a:solidFill>
                  <a:srgbClr val="000000"/>
                </a:solidFill>
                <a:latin typeface="Impact"/>
                <a:ea typeface="DejaVu Sans"/>
              </a:rPr>
              <a:t> 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  <a:p>
            <a:pPr marL="2420640">
              <a:lnSpc>
                <a:spcPct val="151000"/>
              </a:lnSpc>
            </a:pP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object 5"/>
          <p:cNvSpPr/>
          <p:nvPr/>
        </p:nvSpPr>
        <p:spPr>
          <a:xfrm>
            <a:off x="4834080" y="1637280"/>
            <a:ext cx="1439640" cy="11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i="1" lang="ru-RU" sz="700" spc="-1" strike="noStrike">
                <a:solidFill>
                  <a:srgbClr val="000000"/>
                </a:solidFill>
                <a:latin typeface="Verdana"/>
                <a:ea typeface="DejaVu Sans"/>
              </a:rPr>
              <a:t>Образец</a:t>
            </a:r>
            <a:r>
              <a:rPr b="0" i="1" lang="ru-RU" sz="700" spc="38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700" spc="-1" strike="noStrike">
                <a:solidFill>
                  <a:srgbClr val="000000"/>
                </a:solidFill>
                <a:latin typeface="Verdana"/>
                <a:ea typeface="DejaVu Sans"/>
              </a:rPr>
              <a:t>оформления</a:t>
            </a:r>
            <a:r>
              <a:rPr b="0" i="1" lang="ru-RU" sz="700" spc="38" strike="noStrike">
                <a:solidFill>
                  <a:srgbClr val="000000"/>
                </a:solidFill>
                <a:latin typeface="Verdana"/>
                <a:ea typeface="DejaVu Sans"/>
              </a:rPr>
              <a:t> </a:t>
            </a:r>
            <a:r>
              <a:rPr b="0" i="1" lang="ru-RU" sz="700" spc="-12" strike="noStrike">
                <a:solidFill>
                  <a:srgbClr val="000000"/>
                </a:solidFill>
                <a:latin typeface="Verdana"/>
                <a:ea typeface="DejaVu Sans"/>
              </a:rPr>
              <a:t>слайда</a:t>
            </a:r>
            <a:endParaRPr b="0" lang="ru-RU" sz="7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02" name="object 6" descr=""/>
          <p:cNvPicPr/>
          <p:nvPr/>
        </p:nvPicPr>
        <p:blipFill>
          <a:blip r:embed="rId1"/>
          <a:stretch/>
        </p:blipFill>
        <p:spPr>
          <a:xfrm>
            <a:off x="5108400" y="2493360"/>
            <a:ext cx="1996560" cy="1594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339480" y="421560"/>
            <a:ext cx="8227800" cy="948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5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об</a:t>
            </a:r>
            <a:r>
              <a:rPr b="1" lang="ru-RU" sz="1800" spc="-75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00" strike="noStrike">
                <a:solidFill>
                  <a:srgbClr val="6a8157"/>
                </a:solidFill>
                <a:latin typeface="Tahoma"/>
                <a:ea typeface="DejaVu Sans"/>
              </a:rPr>
              <a:t>объектах </a:t>
            </a:r>
            <a:r>
              <a:rPr b="1" lang="ru-RU" sz="1800" spc="157" strike="noStrike">
                <a:solidFill>
                  <a:srgbClr val="6a8157"/>
                </a:solidFill>
                <a:latin typeface="Tahoma"/>
                <a:ea typeface="DejaVu Sans"/>
              </a:rPr>
              <a:t>обеспечивающей </a:t>
            </a:r>
            <a:r>
              <a:rPr b="1" lang="ru-RU" sz="1800" spc="126" strike="noStrike">
                <a:solidFill>
                  <a:srgbClr val="6a8157"/>
                </a:solidFill>
                <a:latin typeface="Tahoma"/>
                <a:ea typeface="DejaVu Sans"/>
              </a:rPr>
              <a:t>инфраструктуры</a:t>
            </a:r>
            <a:br>
              <a:rPr sz="1800"/>
            </a:br>
            <a:r>
              <a:rPr b="1" lang="ru-RU" sz="1800" spc="143" strike="noStrike">
                <a:solidFill>
                  <a:srgbClr val="6a8157"/>
                </a:solidFill>
                <a:latin typeface="Tahoma"/>
                <a:ea typeface="DejaVu Sans"/>
              </a:rPr>
              <a:t>на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участке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и прилегающих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31" strike="noStrike">
                <a:solidFill>
                  <a:srgbClr val="6a8157"/>
                </a:solidFill>
                <a:latin typeface="Tahoma"/>
                <a:ea typeface="DejaVu Sans"/>
              </a:rPr>
              <a:t>территориях к земельному участку, на котором планируется реализация инвестиционного проекта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object 4"/>
          <p:cNvSpPr/>
          <p:nvPr/>
        </p:nvSpPr>
        <p:spPr>
          <a:xfrm>
            <a:off x="339480" y="1671480"/>
            <a:ext cx="4317480" cy="123588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На слайде необходимо указать сведения об имеющихся на участке и прилегающих к нему участках: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объектах водоснабжения и водоотведения, связи, энергоснабжения, газоснабжения, теплоснабжения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подъездных автомобильных дорогах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(при наличии)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object 3"/>
          <p:cNvSpPr/>
          <p:nvPr/>
        </p:nvSpPr>
        <p:spPr>
          <a:xfrm>
            <a:off x="5346360" y="2575800"/>
            <a:ext cx="3438000" cy="219636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r>
              <a:rPr b="0" lang="en-US" sz="1000" spc="-52" strike="noStrike">
                <a:solidFill>
                  <a:srgbClr val="6a8157"/>
                </a:solidFill>
                <a:latin typeface="Verdana"/>
                <a:ea typeface="Verdana"/>
              </a:rPr>
              <a:t>v    </a:t>
            </a:r>
            <a:r>
              <a:rPr b="0" lang="ru-RU" sz="1000" spc="97" strike="noStrike">
                <a:solidFill>
                  <a:srgbClr val="6a8157"/>
                </a:solidFill>
                <a:latin typeface="Verdana"/>
                <a:ea typeface="Verdana"/>
              </a:rPr>
              <a:t>ФОТОМАТЕРИАЛЫ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47840" indent="-284040">
              <a:lnSpc>
                <a:spcPct val="100000"/>
              </a:lnSpc>
              <a:spcBef>
                <a:spcPts val="1009"/>
              </a:spcBef>
              <a:tabLst>
                <a:tab algn="l" pos="0"/>
              </a:tabLst>
            </a:pPr>
            <a:r>
              <a:rPr b="0" lang="en-US" sz="1000" spc="66" strike="noStrike">
                <a:solidFill>
                  <a:srgbClr val="6a8157"/>
                </a:solidFill>
                <a:latin typeface="Verdana"/>
                <a:ea typeface="Verdana"/>
              </a:rPr>
              <a:t>v</a:t>
            </a: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   ПРИНСКРИНЫ С ОНЛАЙН КАРТ С   УКАЗАНИЕМ ГРАНИЦ УЧАСТКА И ПЕРЕЧИСЛЕННЫХ ОБЪЕКТОВ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63680" indent="-299880">
              <a:lnSpc>
                <a:spcPct val="100000"/>
              </a:lnSpc>
              <a:spcBef>
                <a:spcPts val="1009"/>
              </a:spcBef>
              <a:tabLst>
                <a:tab algn="l" pos="0"/>
              </a:tabLst>
            </a:pPr>
            <a:r>
              <a:rPr b="0" lang="en-US" sz="1000" spc="-52" strike="noStrike">
                <a:solidFill>
                  <a:srgbClr val="6a8157"/>
                </a:solidFill>
                <a:latin typeface="Verdana"/>
                <a:ea typeface="Verdana"/>
              </a:rPr>
              <a:t>v     </a:t>
            </a:r>
            <a:r>
              <a:rPr b="0" lang="ru-RU" sz="1000" spc="131" strike="noStrike">
                <a:solidFill>
                  <a:srgbClr val="6a8157"/>
                </a:solidFill>
                <a:latin typeface="Verdana"/>
                <a:ea typeface="Verdana"/>
              </a:rPr>
              <a:t>ВЫПИСКИ ИЗ ГЕНЕРАЛЬНОГО </a:t>
            </a:r>
            <a:r>
              <a:rPr b="0" lang="en-US" sz="1000" spc="131" strike="noStrike">
                <a:solidFill>
                  <a:srgbClr val="6a8157"/>
                </a:solidFill>
                <a:latin typeface="Verdana"/>
                <a:ea typeface="Verdana"/>
              </a:rPr>
              <a:t> </a:t>
            </a:r>
            <a:r>
              <a:rPr b="0" lang="ru-RU" sz="1000" spc="131" strike="noStrike">
                <a:solidFill>
                  <a:srgbClr val="6a8157"/>
                </a:solidFill>
                <a:latin typeface="Verdana"/>
                <a:ea typeface="Verdana"/>
              </a:rPr>
              <a:t>ПЛАНА И ПЗЗ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63680" indent="-299880">
              <a:lnSpc>
                <a:spcPct val="100000"/>
              </a:lnSpc>
              <a:spcBef>
                <a:spcPts val="1009"/>
              </a:spcBef>
              <a:tabLst>
                <a:tab algn="l" pos="0"/>
              </a:tabLst>
            </a:pPr>
            <a:r>
              <a:rPr b="0" lang="en-US" sz="1000" spc="103" strike="noStrike">
                <a:solidFill>
                  <a:srgbClr val="6a8157"/>
                </a:solidFill>
                <a:latin typeface="Verdana"/>
                <a:ea typeface="Verdana"/>
              </a:rPr>
              <a:t>v</a:t>
            </a:r>
            <a:r>
              <a:rPr b="0" lang="ru-RU" sz="1000" spc="103" strike="noStrike">
                <a:solidFill>
                  <a:srgbClr val="6a8157"/>
                </a:solidFill>
                <a:latin typeface="Verdana"/>
                <a:ea typeface="Verdana"/>
              </a:rPr>
              <a:t>   ИНЫЕ ПОДТВЕРЖДАЮЩИЕ ДОКУМЕНТЫ (договор</a:t>
            </a:r>
            <a:r>
              <a:rPr b="0" lang="en-US" sz="1000" spc="103" strike="noStrike">
                <a:solidFill>
                  <a:srgbClr val="6a8157"/>
                </a:solidFill>
                <a:latin typeface="Verdana"/>
                <a:ea typeface="Verdana"/>
              </a:rPr>
              <a:t> </a:t>
            </a:r>
            <a:r>
              <a:rPr b="0" lang="ru-RU" sz="1000" spc="103" strike="noStrike">
                <a:solidFill>
                  <a:srgbClr val="6a8157"/>
                </a:solidFill>
                <a:latin typeface="Verdana"/>
                <a:ea typeface="Verdana"/>
              </a:rPr>
              <a:t>технологического присоединения, справка от администрации района)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63680" indent="-299880">
              <a:lnSpc>
                <a:spcPct val="100000"/>
              </a:lnSpc>
              <a:tabLst>
                <a:tab algn="l" pos="0"/>
              </a:tabLst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1124240101"/>
          <p:cNvSpPr/>
          <p:nvPr/>
        </p:nvSpPr>
        <p:spPr>
          <a:xfrm>
            <a:off x="573480" y="3214080"/>
            <a:ext cx="2946960" cy="69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 marL="163800">
              <a:lnSpc>
                <a:spcPct val="100000"/>
              </a:lnSpc>
              <a:spcBef>
                <a:spcPts val="1009"/>
              </a:spcBef>
              <a:tabLst>
                <a:tab algn="l" pos="46296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УЧИТЫВАЮТСЯ ОБЪЕКТЫ, РАСПОЛОЖЕННЫЕ ТОЛЬКО НА УЧАСТКЕ ПРОЕКТА И НА СМЕЖНЫХ УЧАСТКАХ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object 8"/>
          <p:cNvSpPr/>
          <p:nvPr/>
        </p:nvSpPr>
        <p:spPr>
          <a:xfrm>
            <a:off x="576360" y="3156480"/>
            <a:ext cx="2941560" cy="837360"/>
          </a:xfrm>
          <a:custGeom>
            <a:avLst/>
            <a:gdLst>
              <a:gd name="textAreaLeft" fmla="*/ 0 w 2941560"/>
              <a:gd name="textAreaRight" fmla="*/ 2943360 w 2941560"/>
              <a:gd name="textAreaTop" fmla="*/ 0 h 837360"/>
              <a:gd name="textAreaBottom" fmla="*/ 840240 h 83736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09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object 8"/>
          <p:cNvSpPr/>
          <p:nvPr/>
        </p:nvSpPr>
        <p:spPr>
          <a:xfrm>
            <a:off x="5346360" y="1716480"/>
            <a:ext cx="3438000" cy="937800"/>
          </a:xfrm>
          <a:custGeom>
            <a:avLst/>
            <a:gdLst>
              <a:gd name="textAreaLeft" fmla="*/ 0 w 3438000"/>
              <a:gd name="textAreaRight" fmla="*/ 3439800 w 3438000"/>
              <a:gd name="textAreaTop" fmla="*/ 0 h 937800"/>
              <a:gd name="textAreaBottom" fmla="*/ 940680 h 93780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1" name="object 9"/>
          <p:cNvSpPr/>
          <p:nvPr/>
        </p:nvSpPr>
        <p:spPr>
          <a:xfrm>
            <a:off x="5586480" y="1869840"/>
            <a:ext cx="2922840" cy="4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0" lang="ru-RU" sz="1000" spc="-140" strike="noStrike">
                <a:solidFill>
                  <a:srgbClr val="6a8157"/>
                </a:solidFill>
                <a:latin typeface="Verdana"/>
                <a:ea typeface="Verdana"/>
              </a:rPr>
              <a:t>+</a:t>
            </a:r>
            <a:r>
              <a:rPr b="0" lang="ru-RU" sz="1000" spc="-15" strike="noStrike">
                <a:solidFill>
                  <a:srgbClr val="6a8157"/>
                </a:solidFill>
                <a:latin typeface="Verdana"/>
                <a:ea typeface="Verdana"/>
              </a:rPr>
              <a:t>  Д</a:t>
            </a:r>
            <a:r>
              <a:rPr b="0" lang="ru-RU" sz="1000" spc="106" strike="noStrike">
                <a:solidFill>
                  <a:srgbClr val="6a8157"/>
                </a:solidFill>
                <a:latin typeface="Verdana"/>
                <a:ea typeface="Verdana"/>
              </a:rPr>
              <a:t>ОКУМЕНТЫ,ПОДТВЕРЖДАЮЩИЕ УКАЗАННУЮ ИНФОРМАЦИЮ: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1" i="1" lang="ru-RU" sz="1000" spc="-41" strike="noStrike">
                <a:solidFill>
                  <a:srgbClr val="000000"/>
                </a:solidFill>
                <a:latin typeface="Verdana"/>
                <a:ea typeface="DejaVu Sans"/>
              </a:rPr>
              <a:t>(прикладываются отдельно к презентации</a:t>
            </a:r>
            <a:r>
              <a:rPr b="1" i="1" lang="ru-RU" sz="1000" spc="-12" strike="noStrike">
                <a:solidFill>
                  <a:srgbClr val="000000"/>
                </a:solidFill>
                <a:latin typeface="Verdana"/>
                <a:ea typeface="DejaVu Sans"/>
              </a:rPr>
              <a:t>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339480" y="421560"/>
            <a:ext cx="7039080" cy="9489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об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объектах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97" strike="noStrike">
                <a:solidFill>
                  <a:srgbClr val="6a8157"/>
                </a:solidFill>
                <a:latin typeface="Tahoma"/>
                <a:ea typeface="DejaVu Sans"/>
              </a:rPr>
              <a:t>туристской </a:t>
            </a:r>
            <a:r>
              <a:rPr b="1" lang="ru-RU" sz="1800" spc="137" strike="noStrike">
                <a:solidFill>
                  <a:srgbClr val="6a8157"/>
                </a:solidFill>
                <a:latin typeface="Tahoma"/>
                <a:ea typeface="DejaVu Sans"/>
              </a:rPr>
              <a:t>инфраструктуры</a:t>
            </a:r>
            <a:r>
              <a:rPr b="1" lang="ru-RU" sz="1800" spc="-66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br>
              <a:rPr sz="1800"/>
            </a:br>
            <a:r>
              <a:rPr b="1" lang="ru-RU" sz="1800" spc="143" strike="noStrike">
                <a:solidFill>
                  <a:srgbClr val="6a8157"/>
                </a:solidFill>
                <a:latin typeface="Tahoma"/>
                <a:ea typeface="DejaVu Sans"/>
              </a:rPr>
              <a:t>на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участке</a:t>
            </a:r>
            <a:r>
              <a:rPr b="1" lang="ru-RU" sz="1800" spc="-60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и прилегающих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31" strike="noStrike">
                <a:solidFill>
                  <a:srgbClr val="6a8157"/>
                </a:solidFill>
                <a:latin typeface="Tahoma"/>
                <a:ea typeface="DejaVu Sans"/>
              </a:rPr>
              <a:t>территориях к земельному участку, на котором планируется реализация инвестиционного проекта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object 3"/>
          <p:cNvSpPr/>
          <p:nvPr/>
        </p:nvSpPr>
        <p:spPr>
          <a:xfrm>
            <a:off x="5646600" y="2571840"/>
            <a:ext cx="3137760" cy="117864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>
              <a:lnSpc>
                <a:spcPct val="100000"/>
              </a:lnSpc>
              <a:spcBef>
                <a:spcPts val="1080"/>
              </a:spcBef>
              <a:tabLst>
                <a:tab algn="l" pos="462960"/>
              </a:tabLst>
            </a:pPr>
            <a:r>
              <a:rPr b="0" lang="en-US" sz="1000" spc="-52" strike="noStrike">
                <a:solidFill>
                  <a:srgbClr val="6a8157"/>
                </a:solidFill>
                <a:latin typeface="Verdana"/>
                <a:ea typeface="Verdana"/>
              </a:rPr>
              <a:t>v</a:t>
            </a:r>
            <a:r>
              <a:rPr b="0" lang="ru-RU" sz="1000" spc="-1" strike="noStrike">
                <a:solidFill>
                  <a:srgbClr val="6a8157"/>
                </a:solidFill>
                <a:latin typeface="Verdana"/>
                <a:ea typeface="Verdana"/>
              </a:rPr>
              <a:t>	</a:t>
            </a:r>
            <a:r>
              <a:rPr b="0" lang="ru-RU" sz="1000" spc="97" strike="noStrike">
                <a:solidFill>
                  <a:srgbClr val="6a8157"/>
                </a:solidFill>
                <a:latin typeface="Verdana"/>
                <a:ea typeface="Verdana"/>
              </a:rPr>
              <a:t>ФОТОМАТЕРИАЛЫ</a:t>
            </a:r>
            <a:br>
              <a:rPr sz="1000"/>
            </a:b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47840" indent="-284040">
              <a:lnSpc>
                <a:spcPct val="100000"/>
              </a:lnSpc>
              <a:spcBef>
                <a:spcPts val="1009"/>
              </a:spcBef>
              <a:tabLst>
                <a:tab algn="l" pos="0"/>
              </a:tabLst>
            </a:pPr>
            <a:r>
              <a:rPr b="0" lang="en-US" sz="1000" spc="66" strike="noStrike">
                <a:solidFill>
                  <a:srgbClr val="6a8157"/>
                </a:solidFill>
                <a:latin typeface="Verdana"/>
                <a:ea typeface="Verdana"/>
              </a:rPr>
              <a:t>v</a:t>
            </a: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   ПРИНСКРИНЫ С ОНЛАЙН КАРТ С   УКАЗАНИЕМ ГРАНИЦ УЧАСТКА И ПЕРЕЧИСЛЕННЫХ ОБЪЕКТОВ</a:t>
            </a:r>
            <a:br>
              <a:rPr sz="1000"/>
            </a:b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object 4"/>
          <p:cNvSpPr/>
          <p:nvPr/>
        </p:nvSpPr>
        <p:spPr>
          <a:xfrm>
            <a:off x="358920" y="1680120"/>
            <a:ext cx="5159880" cy="239148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На слайде необходимо указать сведения об имеющихся на участке и прилегающих к нему участках: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объектах размещения туристов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объектах общественного питания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объектах туристского показа и посещения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292320" indent="-206640">
              <a:lnSpc>
                <a:spcPct val="100000"/>
              </a:lnSpc>
              <a:spcBef>
                <a:spcPts val="635"/>
              </a:spcBef>
              <a:buClr>
                <a:srgbClr val="000000"/>
              </a:buClr>
              <a:buFont typeface="Wingdings" charset="2"/>
              <a:buChar char=""/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объектах торговли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и других объектах, относящихся к организациям, осуществляющим деятельность в соответствии с видами деятельности по собирательной классификационной группировке видов экономической деятельности «Туризм» на основе ОКВЭД (утверждены Приказом Минкультуры России от 25.03.2016 № 687)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Tahoma"/>
              </a:rPr>
              <a:t>(при наличии)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object 3"/>
          <p:cNvSpPr/>
          <p:nvPr/>
        </p:nvSpPr>
        <p:spPr>
          <a:xfrm>
            <a:off x="7542720" y="228600"/>
            <a:ext cx="1600560" cy="1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TextBox 9"/>
          <p:cNvSpPr/>
          <p:nvPr/>
        </p:nvSpPr>
        <p:spPr>
          <a:xfrm>
            <a:off x="576360" y="4205880"/>
            <a:ext cx="3644280" cy="5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 marL="163800">
              <a:lnSpc>
                <a:spcPct val="100000"/>
              </a:lnSpc>
              <a:spcBef>
                <a:spcPts val="1009"/>
              </a:spcBef>
              <a:tabLst>
                <a:tab algn="l" pos="46296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УЧИТЫВАЮТСЯ ОБЪЕКТЫ, РАСПОЛОЖЕННЫЕ ТОЛЬКО НА УЧАСТКЕ ПРОЕКТА И НА СМЕЖНЫХ УЧАСТКАХ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object 8"/>
          <p:cNvSpPr/>
          <p:nvPr/>
        </p:nvSpPr>
        <p:spPr>
          <a:xfrm>
            <a:off x="578880" y="4148280"/>
            <a:ext cx="3435480" cy="718920"/>
          </a:xfrm>
          <a:custGeom>
            <a:avLst/>
            <a:gdLst>
              <a:gd name="textAreaLeft" fmla="*/ 0 w 3435480"/>
              <a:gd name="textAreaRight" fmla="*/ 3437280 w 3435480"/>
              <a:gd name="textAreaTop" fmla="*/ 0 h 718920"/>
              <a:gd name="textAreaBottom" fmla="*/ 721440 h 71892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19" name="object 8"/>
          <p:cNvSpPr/>
          <p:nvPr/>
        </p:nvSpPr>
        <p:spPr>
          <a:xfrm>
            <a:off x="5646600" y="1708200"/>
            <a:ext cx="3137760" cy="937800"/>
          </a:xfrm>
          <a:custGeom>
            <a:avLst/>
            <a:gdLst>
              <a:gd name="textAreaLeft" fmla="*/ 0 w 3137760"/>
              <a:gd name="textAreaRight" fmla="*/ 3139560 w 3137760"/>
              <a:gd name="textAreaTop" fmla="*/ 0 h 937800"/>
              <a:gd name="textAreaBottom" fmla="*/ 940680 h 93780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0" name="object 9"/>
          <p:cNvSpPr/>
          <p:nvPr/>
        </p:nvSpPr>
        <p:spPr>
          <a:xfrm>
            <a:off x="5841720" y="1861560"/>
            <a:ext cx="2882520" cy="63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0" lang="ru-RU" sz="1000" spc="-140" strike="noStrike">
                <a:solidFill>
                  <a:srgbClr val="6a8157"/>
                </a:solidFill>
                <a:latin typeface="Verdana"/>
                <a:ea typeface="Verdana"/>
              </a:rPr>
              <a:t>+</a:t>
            </a:r>
            <a:r>
              <a:rPr b="0" lang="ru-RU" sz="1000" spc="-15" strike="noStrike">
                <a:solidFill>
                  <a:srgbClr val="6a8157"/>
                </a:solidFill>
                <a:latin typeface="Verdana"/>
                <a:ea typeface="Verdana"/>
              </a:rPr>
              <a:t>  Д</a:t>
            </a:r>
            <a:r>
              <a:rPr b="0" lang="ru-RU" sz="1000" spc="106" strike="noStrike">
                <a:solidFill>
                  <a:srgbClr val="6a8157"/>
                </a:solidFill>
                <a:latin typeface="Verdana"/>
                <a:ea typeface="Verdana"/>
              </a:rPr>
              <a:t>ОКУМЕНТЫ,ПОДТВЕРЖДАЮЩИЕ УКАЗАННУЮ ИНФОРМАЦИЮ: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177840" indent="-166680">
              <a:lnSpc>
                <a:spcPct val="100000"/>
              </a:lnSpc>
              <a:spcBef>
                <a:spcPts val="105"/>
              </a:spcBef>
              <a:tabLst>
                <a:tab algn="l" pos="0"/>
              </a:tabLst>
            </a:pPr>
            <a:r>
              <a:rPr b="1" i="1" lang="ru-RU" sz="1000" spc="-41" strike="noStrike">
                <a:solidFill>
                  <a:srgbClr val="000000"/>
                </a:solidFill>
                <a:latin typeface="Verdana"/>
                <a:ea typeface="DejaVu Sans"/>
              </a:rPr>
              <a:t>(прикладываются отдельно к презентации</a:t>
            </a:r>
            <a:r>
              <a:rPr b="1" i="1" lang="ru-RU" sz="1000" spc="-12" strike="noStrike">
                <a:solidFill>
                  <a:srgbClr val="000000"/>
                </a:solidFill>
                <a:latin typeface="Verdana"/>
                <a:ea typeface="DejaVu Sans"/>
              </a:rPr>
              <a:t>)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340560" y="345600"/>
            <a:ext cx="8802720" cy="80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связи инвестиционного проекта с утвержденным Республикой Татарстан автомобильным туристским маршрутом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object 4"/>
          <p:cNvSpPr/>
          <p:nvPr/>
        </p:nvSpPr>
        <p:spPr>
          <a:xfrm>
            <a:off x="361080" y="1172880"/>
            <a:ext cx="4330440" cy="168408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2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Если применимо, вставить текст следующего содержания: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Инвестиционный проект __________________________ </a:t>
            </a: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(вставить наименование проекта) располагается на приоритетном автомобильном туристском маршруте «____________________________________»,</a:t>
            </a: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 в ___ км от автомобильной дороги _______ (указать наименование дороги федерального или регионального или межмуниципального значения, по которой или вблизи проходит указанный автомаршрут).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3" name="Рисунок 614047876" descr=""/>
          <p:cNvPicPr/>
          <p:nvPr/>
        </p:nvPicPr>
        <p:blipFill>
          <a:blip r:embed="rId1"/>
          <a:stretch/>
        </p:blipFill>
        <p:spPr>
          <a:xfrm>
            <a:off x="5117040" y="1172880"/>
            <a:ext cx="3667320" cy="3558600"/>
          </a:xfrm>
          <a:prstGeom prst="rect">
            <a:avLst/>
          </a:prstGeom>
          <a:ln w="0">
            <a:noFill/>
          </a:ln>
        </p:spPr>
      </p:pic>
      <p:sp>
        <p:nvSpPr>
          <p:cNvPr id="224" name="object 3"/>
          <p:cNvSpPr/>
          <p:nvPr/>
        </p:nvSpPr>
        <p:spPr>
          <a:xfrm>
            <a:off x="576360" y="3005640"/>
            <a:ext cx="3898800" cy="594360"/>
          </a:xfrm>
          <a:prstGeom prst="rect">
            <a:avLst/>
          </a:prstGeom>
          <a:noFill/>
          <a:ln w="9524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 algn="ctr">
              <a:spcBef>
                <a:spcPts val="1009"/>
              </a:spcBef>
              <a:tabLst>
                <a:tab algn="l" pos="46296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Ознакомиться</a:t>
            </a: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 с приоритетными автомаршрутами </a:t>
            </a: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 можно во вспомогательном файле «Утвержденные автомаршруты РТ».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object 8"/>
          <p:cNvSpPr/>
          <p:nvPr/>
        </p:nvSpPr>
        <p:spPr>
          <a:xfrm>
            <a:off x="361080" y="2944080"/>
            <a:ext cx="4331520" cy="937800"/>
          </a:xfrm>
          <a:custGeom>
            <a:avLst/>
            <a:gdLst>
              <a:gd name="textAreaLeft" fmla="*/ 0 w 4331520"/>
              <a:gd name="textAreaRight" fmla="*/ 4333680 w 4331520"/>
              <a:gd name="textAreaTop" fmla="*/ 0 h 937800"/>
              <a:gd name="textAreaBottom" fmla="*/ 940680 h 93780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6" name="object 3"/>
          <p:cNvSpPr/>
          <p:nvPr/>
        </p:nvSpPr>
        <p:spPr>
          <a:xfrm>
            <a:off x="576360" y="3992040"/>
            <a:ext cx="4115520" cy="74592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447840" indent="-284040">
              <a:lnSpc>
                <a:spcPct val="100000"/>
              </a:lnSpc>
              <a:spcBef>
                <a:spcPts val="1080"/>
              </a:spcBef>
              <a:tabLst>
                <a:tab algn="l" pos="0"/>
              </a:tabLst>
            </a:pPr>
            <a:r>
              <a:rPr b="0" lang="ru-RU" sz="950" spc="-52" strike="noStrike">
                <a:solidFill>
                  <a:srgbClr val="6a8157"/>
                </a:solidFill>
                <a:latin typeface="Tahoma"/>
                <a:ea typeface="DejaVu Sans"/>
              </a:rPr>
              <a:t>+</a:t>
            </a:r>
            <a:r>
              <a:rPr b="0" lang="ru-RU" sz="950" spc="-1" strike="noStrike">
                <a:solidFill>
                  <a:srgbClr val="6a8157"/>
                </a:solidFill>
                <a:latin typeface="Tahoma"/>
                <a:ea typeface="DejaVu Sans"/>
              </a:rPr>
              <a:t>	</a:t>
            </a:r>
            <a:r>
              <a:rPr b="0" lang="ru-RU" sz="1000" spc="66" strike="noStrike">
                <a:solidFill>
                  <a:srgbClr val="6a8157"/>
                </a:solidFill>
                <a:latin typeface="Verdana"/>
                <a:ea typeface="Verdana"/>
              </a:rPr>
              <a:t>ПРИНСКРИНЫ С КАРТЫ С ОТМЕТКОЙ О МЕСТЕ РАЗМЕЩЕНИЯ ИНВЕСТИЦИОННОГО ПРОЕКТА И УКАЗАНИЕМ КИЛОМЕТРАЖА ДО ДОРОГИ. ОБРАЗЕЦ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Стрелка вправо 12"/>
          <p:cNvSpPr/>
          <p:nvPr/>
        </p:nvSpPr>
        <p:spPr>
          <a:xfrm>
            <a:off x="1806120" y="4599360"/>
            <a:ext cx="2004840" cy="13212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21240" bIns="212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object 3"/>
          <p:cNvSpPr/>
          <p:nvPr/>
        </p:nvSpPr>
        <p:spPr>
          <a:xfrm>
            <a:off x="576360" y="3258000"/>
            <a:ext cx="3224880" cy="883080"/>
          </a:xfrm>
          <a:prstGeom prst="rect">
            <a:avLst/>
          </a:pr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447840" indent="-284040">
              <a:lnSpc>
                <a:spcPct val="100000"/>
              </a:lnSpc>
              <a:spcBef>
                <a:spcPts val="1080"/>
              </a:spcBef>
              <a:tabLst>
                <a:tab algn="l" pos="0"/>
              </a:tabLst>
            </a:pPr>
            <a:r>
              <a:rPr b="0" lang="ru-RU" sz="1000" spc="-52" strike="noStrike">
                <a:solidFill>
                  <a:srgbClr val="6a8157"/>
                </a:solidFill>
                <a:latin typeface="Tahoma"/>
                <a:ea typeface="DejaVu Sans"/>
              </a:rPr>
              <a:t>+</a:t>
            </a:r>
            <a:r>
              <a:rPr b="0" lang="ru-RU" sz="1000" spc="-1" strike="noStrike">
                <a:solidFill>
                  <a:srgbClr val="6a8157"/>
                </a:solidFill>
                <a:latin typeface="Tahoma"/>
                <a:ea typeface="DejaVu Sans"/>
              </a:rPr>
              <a:t>	</a:t>
            </a:r>
            <a:r>
              <a:rPr b="0" lang="ru-RU" sz="1000" spc="66" strike="noStrike">
                <a:solidFill>
                  <a:srgbClr val="6a8157"/>
                </a:solidFill>
                <a:latin typeface="Tahoma"/>
                <a:ea typeface="DejaVu Sans"/>
              </a:rPr>
              <a:t>ПРИНСКРИНЫ С КАРТЫ ecokarta.tatar.ru С ОТМЕТКОЙ О МЕСТЕ РАЗМЕЩЕНИЯ ИНВЕСТИЦИОННОГО ПРОЕКТА.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447840" indent="-284040">
              <a:lnSpc>
                <a:spcPct val="100000"/>
              </a:lnSpc>
              <a:spcBef>
                <a:spcPts val="1080"/>
              </a:spcBef>
              <a:tabLst>
                <a:tab algn="l" pos="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Tahoma"/>
                <a:ea typeface="DejaVu Sans"/>
              </a:rPr>
              <a:t>ОБРАЗЕЦ 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340200" y="499320"/>
            <a:ext cx="8228520" cy="49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12600" indent="0">
              <a:lnSpc>
                <a:spcPct val="113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Сведения</a:t>
            </a:r>
            <a:r>
              <a:rPr b="1" lang="ru-RU" sz="1800" spc="-72" strike="noStrike">
                <a:solidFill>
                  <a:srgbClr val="6a8157"/>
                </a:solidFill>
                <a:latin typeface="Tahoma"/>
                <a:ea typeface="DejaVu Sans"/>
              </a:rPr>
              <a:t> </a:t>
            </a:r>
            <a:r>
              <a:rPr b="1" lang="ru-RU" sz="1800" spc="180" strike="noStrike">
                <a:solidFill>
                  <a:srgbClr val="6a8157"/>
                </a:solidFill>
                <a:latin typeface="Tahoma"/>
                <a:ea typeface="DejaVu Sans"/>
              </a:rPr>
              <a:t>о</a:t>
            </a: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 размещении инвестиционного проекта </a:t>
            </a:r>
            <a:br>
              <a:rPr sz="1800"/>
            </a:br>
            <a:r>
              <a:rPr b="1" lang="ru-RU" sz="1800" spc="111" strike="noStrike">
                <a:solidFill>
                  <a:srgbClr val="6a8157"/>
                </a:solidFill>
                <a:latin typeface="Tahoma"/>
                <a:ea typeface="DejaVu Sans"/>
              </a:rPr>
              <a:t>на территории особо охраняемой природной территории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object 4"/>
          <p:cNvSpPr/>
          <p:nvPr/>
        </p:nvSpPr>
        <p:spPr>
          <a:xfrm>
            <a:off x="358920" y="1179000"/>
            <a:ext cx="4293000" cy="1379160"/>
          </a:xfrm>
          <a:prstGeom prst="rect">
            <a:avLst/>
          </a:prstGeom>
          <a:solidFill>
            <a:srgbClr val="6a8157">
              <a:alpha val="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0640" bIns="0" anchor="t">
            <a:spAutoFit/>
          </a:bodyPr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1" i="1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Если применимо, вставить текст следующего содержания: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85680">
              <a:lnSpc>
                <a:spcPct val="100000"/>
              </a:lnSpc>
              <a:spcBef>
                <a:spcPts val="635"/>
              </a:spcBef>
              <a:tabLst>
                <a:tab algn="l" pos="0"/>
              </a:tabLst>
            </a:pPr>
            <a:r>
              <a:rPr b="0" lang="ru-RU" sz="1000" spc="86" strike="noStrike">
                <a:solidFill>
                  <a:srgbClr val="000000"/>
                </a:solidFill>
                <a:latin typeface="Tahoma"/>
                <a:ea typeface="DejaVu Sans"/>
              </a:rPr>
              <a:t>Инвестиционный проект __________________________ (вставить наименование проекта) располагается на территории ________________ (вставить название ООПТ), утвержденной _____________ № ___ от __________ (вставить реквизиты нормативного правового акта, утверждающего решение об установлении ООПТ).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Стрелка вправо 642657117"/>
          <p:cNvSpPr/>
          <p:nvPr/>
        </p:nvSpPr>
        <p:spPr>
          <a:xfrm>
            <a:off x="1696680" y="4016520"/>
            <a:ext cx="2004840" cy="13212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3">
              <a:lumMod val="75000"/>
            </a:schemeClr>
          </a:solidFill>
          <a:ln>
            <a:solidFill>
              <a:srgbClr val="3a5f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21240" bIns="2124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233" name="Рисунок 487248917" descr=""/>
          <p:cNvPicPr/>
          <p:nvPr/>
        </p:nvPicPr>
        <p:blipFill>
          <a:blip r:embed="rId1"/>
          <a:stretch/>
        </p:blipFill>
        <p:spPr>
          <a:xfrm>
            <a:off x="4758120" y="1166760"/>
            <a:ext cx="4026240" cy="3564720"/>
          </a:xfrm>
          <a:prstGeom prst="rect">
            <a:avLst/>
          </a:prstGeom>
          <a:ln w="0">
            <a:noFill/>
          </a:ln>
        </p:spPr>
      </p:pic>
      <p:sp>
        <p:nvSpPr>
          <p:cNvPr id="234" name="TextBox 324006848"/>
          <p:cNvSpPr/>
          <p:nvPr/>
        </p:nvSpPr>
        <p:spPr>
          <a:xfrm>
            <a:off x="6658920" y="2523960"/>
            <a:ext cx="1239480" cy="24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ru-RU" sz="1000" spc="66" strike="noStrike">
                <a:solidFill>
                  <a:srgbClr val="17375e"/>
                </a:solidFill>
                <a:latin typeface="Tahoma"/>
                <a:ea typeface="Tahoma"/>
              </a:rPr>
              <a:t>ГЛЭМПИНГ Х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object 3"/>
          <p:cNvSpPr/>
          <p:nvPr/>
        </p:nvSpPr>
        <p:spPr>
          <a:xfrm>
            <a:off x="358920" y="2603880"/>
            <a:ext cx="3951360" cy="721800"/>
          </a:xfrm>
          <a:prstGeom prst="rect">
            <a:avLst/>
          </a:prstGeom>
          <a:noFill/>
          <a:ln w="9524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7160" bIns="0" anchor="t">
            <a:spAutoFit/>
          </a:bodyPr>
          <a:p>
            <a:pPr marL="163800" algn="ctr">
              <a:lnSpc>
                <a:spcPct val="100000"/>
              </a:lnSpc>
              <a:spcBef>
                <a:spcPts val="1009"/>
              </a:spcBef>
              <a:tabLst>
                <a:tab algn="l" pos="462960"/>
              </a:tabLst>
            </a:pPr>
            <a:r>
              <a:rPr b="0" lang="ru-RU" sz="1000" spc="66" strike="noStrike">
                <a:solidFill>
                  <a:srgbClr val="6a8157"/>
                </a:solidFill>
                <a:latin typeface="Tahoma"/>
                <a:ea typeface="DejaVu Sans"/>
              </a:rPr>
              <a:t>Ознакомиться с картой всех ООПТ Татарстана можно по ссылке: </a:t>
            </a:r>
            <a:r>
              <a:rPr b="0" lang="ru-RU" sz="1000" spc="66" strike="noStrike" u="sng">
                <a:solidFill>
                  <a:srgbClr val="0000ff"/>
                </a:solidFill>
                <a:uFillTx/>
                <a:latin typeface="Tahoma"/>
                <a:ea typeface="DejaVu Sans"/>
                <a:hlinkClick r:id="rId2"/>
              </a:rPr>
              <a:t>https://ecokarta.tatar.ru/</a:t>
            </a:r>
            <a:r>
              <a:rPr b="0" lang="ru-RU" sz="1000" spc="66" strike="noStrike">
                <a:solidFill>
                  <a:srgbClr val="6a8157"/>
                </a:solidFill>
                <a:latin typeface="Tahoma"/>
                <a:ea typeface="DejaVu Sans"/>
              </a:rPr>
              <a:t>.</a:t>
            </a: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  <a:p>
            <a:pPr marL="163800">
              <a:lnSpc>
                <a:spcPct val="100000"/>
              </a:lnSpc>
              <a:spcBef>
                <a:spcPts val="1009"/>
              </a:spcBef>
              <a:tabLst>
                <a:tab algn="l" pos="462960"/>
              </a:tabLst>
            </a:pPr>
            <a:endParaRPr b="0" lang="ru-RU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object 8"/>
          <p:cNvSpPr/>
          <p:nvPr/>
        </p:nvSpPr>
        <p:spPr>
          <a:xfrm>
            <a:off x="360720" y="2643480"/>
            <a:ext cx="4291200" cy="538920"/>
          </a:xfrm>
          <a:custGeom>
            <a:avLst/>
            <a:gdLst>
              <a:gd name="textAreaLeft" fmla="*/ 0 w 4291200"/>
              <a:gd name="textAreaRight" fmla="*/ 4293360 w 4291200"/>
              <a:gd name="textAreaTop" fmla="*/ 0 h 538920"/>
              <a:gd name="textAreaBottom" fmla="*/ 540720 h 538920"/>
            </a:gdLst>
            <a:ahLst/>
            <a:rect l="textAreaLeft" t="textAreaTop" r="textAreaRight" b="textAreaBottom"/>
            <a:pathLst>
              <a:path w="2341879" h="407034">
                <a:moveTo>
                  <a:pt x="0" y="0"/>
                </a:moveTo>
                <a:lnTo>
                  <a:pt x="2341799" y="0"/>
                </a:lnTo>
                <a:lnTo>
                  <a:pt x="2341799" y="406799"/>
                </a:lnTo>
                <a:lnTo>
                  <a:pt x="0" y="406799"/>
                </a:lnTo>
                <a:lnTo>
                  <a:pt x="0" y="0"/>
                </a:lnTo>
                <a:close/>
              </a:path>
            </a:pathLst>
          </a:custGeom>
          <a:noFill/>
          <a:ln w="9524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37" name="object 3"/>
          <p:cNvSpPr/>
          <p:nvPr/>
        </p:nvSpPr>
        <p:spPr>
          <a:xfrm>
            <a:off x="7542720" y="228600"/>
            <a:ext cx="1339200" cy="1494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</a:pPr>
            <a:r>
              <a:rPr b="0" i="1" lang="ru-RU" sz="900" spc="-41" strike="noStrike">
                <a:solidFill>
                  <a:srgbClr val="000000"/>
                </a:solidFill>
                <a:latin typeface="Verdana"/>
                <a:ea typeface="DejaVu Sans"/>
              </a:rPr>
              <a:t>Рекомендуемая форма</a:t>
            </a:r>
            <a:endParaRPr b="0" lang="ru-RU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Application>LibreOffice/7.5.6.2$Linux_X86_64 LibreOffice_project/50$Build-2</Application>
  <AppVersion>15.0000</AppVersion>
  <Words>892</Words>
  <Paragraphs>164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2024-07-01T05:04:56Z</dcterms:created>
  <dc:creator>balakhontseva.a</dc:creator>
  <dc:description/>
  <dc:language>ru-RU</dc:language>
  <cp:lastModifiedBy/>
  <dcterms:modified xsi:type="dcterms:W3CDTF">2026-03-31T08:43:24Z</dcterms:modified>
  <cp:revision>34</cp:revision>
  <dc:subject/>
  <dc:title>Копия Концепция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Notes">
    <vt:i4>2</vt:i4>
  </property>
  <property fmtid="{D5CDD505-2E9C-101B-9397-08002B2CF9AE}" pid="4" name="PresentationFormat">
    <vt:lpwstr>Экран (16:9)</vt:lpwstr>
  </property>
  <property fmtid="{D5CDD505-2E9C-101B-9397-08002B2CF9AE}" pid="5" name="Slides">
    <vt:i4>12</vt:i4>
  </property>
</Properties>
</file>