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5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9.xml.rels" ContentType="application/vnd.openxmlformats-package.relationships+xml"/>
  <Override PartName="/ppt/slideLayouts/slideLayout5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slides/_rels/slide14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19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1.xml.rels" ContentType="application/vnd.openxmlformats-package.relationships+xml"/>
  <Override PartName="/ppt/slides/_rels/slide5.xml.rels" ContentType="application/vnd.openxmlformats-package.relationships+xml"/>
  <Override PartName="/ppt/slides/_rels/slide16.xml.rels" ContentType="application/vnd.openxmlformats-package.relationships+xml"/>
  <Override PartName="/ppt/slides/_rels/slide3.xml.rels" ContentType="application/vnd.openxmlformats-package.relationships+xml"/>
  <Override PartName="/ppt/slides/_rels/slide15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notesSlides/_rels/notesSlide1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1.xml.rels" ContentType="application/vnd.openxmlformats-package.relationships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10.png" ContentType="image/png"/>
  <Override PartName="/ppt/media/image9.png" ContentType="image/png"/>
  <Override PartName="/ppt/media/image2.png" ContentType="image/png"/>
  <Override PartName="/ppt/media/image11.png" ContentType="image/png"/>
  <Override PartName="/ppt/media/image8.png" ContentType="image/png"/>
  <Override PartName="/ppt/media/image7.pn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BE1AC30-2013-4963-8986-0E7CBD9979E6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0840" cy="3082320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5CA38B9-968F-41C6-AA67-6638E3DD86D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0840" cy="3082320"/>
          </a:xfrm>
          <a:prstGeom prst="rect">
            <a:avLst/>
          </a:prstGeom>
          <a:ln w="0">
            <a:noFill/>
          </a:ln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D475E9A-DDC1-41F7-AA1A-9CB624C4732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0840" cy="3082320"/>
          </a:xfrm>
          <a:prstGeom prst="rect">
            <a:avLst/>
          </a:prstGeom>
          <a:ln w="0">
            <a:noFill/>
          </a:ln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914EE7E-5AFB-4CDE-93DF-1EC8F17C89E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0840" cy="308232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53E58DB-8F32-4CB6-918C-F4CBB87F538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Slide 3" descr=""/>
          <p:cNvPicPr/>
          <p:nvPr/>
        </p:nvPicPr>
        <p:blipFill>
          <a:blip r:embed="rId2"/>
          <a:stretch/>
        </p:blipFill>
        <p:spPr>
          <a:xfrm>
            <a:off x="0" y="410040"/>
            <a:ext cx="9140040" cy="6054120"/>
          </a:xfrm>
          <a:prstGeom prst="rect">
            <a:avLst/>
          </a:prstGeom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900000" y="540000"/>
            <a:ext cx="8097480" cy="39574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" name="Slide 3" descr=""/>
          <p:cNvPicPr/>
          <p:nvPr/>
        </p:nvPicPr>
        <p:blipFill>
          <a:blip r:embed="rId3"/>
          <a:srcRect l="0" t="0" r="93022" b="0"/>
          <a:stretch/>
        </p:blipFill>
        <p:spPr>
          <a:xfrm>
            <a:off x="0" y="0"/>
            <a:ext cx="717120" cy="68554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lide 3" descr=""/>
          <p:cNvPicPr/>
          <p:nvPr/>
        </p:nvPicPr>
        <p:blipFill>
          <a:blip r:embed="rId2"/>
          <a:stretch/>
        </p:blipFill>
        <p:spPr>
          <a:xfrm>
            <a:off x="0" y="410040"/>
            <a:ext cx="9140040" cy="6054120"/>
          </a:xfrm>
          <a:prstGeom prst="rect">
            <a:avLst/>
          </a:prstGeom>
          <a:ln w="0">
            <a:noFill/>
          </a:ln>
        </p:spPr>
      </p:pic>
      <p:sp>
        <p:nvSpPr>
          <p:cNvPr id="42" name=""/>
          <p:cNvSpPr/>
          <p:nvPr/>
        </p:nvSpPr>
        <p:spPr>
          <a:xfrm>
            <a:off x="900000" y="540000"/>
            <a:ext cx="8097480" cy="39574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3" name="Slide 3" descr=""/>
          <p:cNvPicPr/>
          <p:nvPr/>
        </p:nvPicPr>
        <p:blipFill>
          <a:blip r:embed="rId3"/>
          <a:srcRect l="0" t="0" r="93022" b="0"/>
          <a:stretch/>
        </p:blipFill>
        <p:spPr>
          <a:xfrm>
            <a:off x="0" y="0"/>
            <a:ext cx="717120" cy="685548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lide 3" descr=""/>
          <p:cNvPicPr/>
          <p:nvPr/>
        </p:nvPicPr>
        <p:blipFill>
          <a:blip r:embed="rId2"/>
          <a:stretch/>
        </p:blipFill>
        <p:spPr>
          <a:xfrm>
            <a:off x="0" y="410040"/>
            <a:ext cx="9140040" cy="6054120"/>
          </a:xfrm>
          <a:prstGeom prst="rect">
            <a:avLst/>
          </a:prstGeom>
          <a:ln w="0">
            <a:noFill/>
          </a:ln>
        </p:spPr>
      </p:pic>
      <p:sp>
        <p:nvSpPr>
          <p:cNvPr id="83" name=""/>
          <p:cNvSpPr/>
          <p:nvPr/>
        </p:nvSpPr>
        <p:spPr>
          <a:xfrm>
            <a:off x="900000" y="540000"/>
            <a:ext cx="8097480" cy="39574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4" name="Slide 3" descr=""/>
          <p:cNvPicPr/>
          <p:nvPr/>
        </p:nvPicPr>
        <p:blipFill>
          <a:blip r:embed="rId3"/>
          <a:srcRect l="0" t="0" r="93022" b="0"/>
          <a:stretch/>
        </p:blipFill>
        <p:spPr>
          <a:xfrm>
            <a:off x="0" y="0"/>
            <a:ext cx="717120" cy="685548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lide 3" descr=""/>
          <p:cNvPicPr/>
          <p:nvPr/>
        </p:nvPicPr>
        <p:blipFill>
          <a:blip r:embed="rId2"/>
          <a:stretch/>
        </p:blipFill>
        <p:spPr>
          <a:xfrm>
            <a:off x="0" y="410040"/>
            <a:ext cx="9140040" cy="6054120"/>
          </a:xfrm>
          <a:prstGeom prst="rect">
            <a:avLst/>
          </a:prstGeom>
          <a:ln w="0">
            <a:noFill/>
          </a:ln>
        </p:spPr>
      </p:pic>
      <p:sp>
        <p:nvSpPr>
          <p:cNvPr id="124" name=""/>
          <p:cNvSpPr/>
          <p:nvPr/>
        </p:nvSpPr>
        <p:spPr>
          <a:xfrm>
            <a:off x="900000" y="540000"/>
            <a:ext cx="8097480" cy="39574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25" name="Slide 3" descr=""/>
          <p:cNvPicPr/>
          <p:nvPr/>
        </p:nvPicPr>
        <p:blipFill>
          <a:blip r:embed="rId3"/>
          <a:srcRect l="0" t="0" r="93022" b="0"/>
          <a:stretch/>
        </p:blipFill>
        <p:spPr>
          <a:xfrm>
            <a:off x="0" y="0"/>
            <a:ext cx="717120" cy="685548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lide 3" descr=""/>
          <p:cNvPicPr/>
          <p:nvPr/>
        </p:nvPicPr>
        <p:blipFill>
          <a:blip r:embed="rId2"/>
          <a:stretch/>
        </p:blipFill>
        <p:spPr>
          <a:xfrm>
            <a:off x="0" y="410040"/>
            <a:ext cx="9140040" cy="6054120"/>
          </a:xfrm>
          <a:prstGeom prst="rect">
            <a:avLst/>
          </a:prstGeom>
          <a:ln w="0">
            <a:noFill/>
          </a:ln>
        </p:spPr>
      </p:pic>
      <p:sp>
        <p:nvSpPr>
          <p:cNvPr id="165" name=""/>
          <p:cNvSpPr/>
          <p:nvPr/>
        </p:nvSpPr>
        <p:spPr>
          <a:xfrm>
            <a:off x="900000" y="540000"/>
            <a:ext cx="8097480" cy="39574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66" name="Slide 3" descr=""/>
          <p:cNvPicPr/>
          <p:nvPr/>
        </p:nvPicPr>
        <p:blipFill>
          <a:blip r:embed="rId3"/>
          <a:srcRect l="0" t="0" r="93022" b="0"/>
          <a:stretch/>
        </p:blipFill>
        <p:spPr>
          <a:xfrm>
            <a:off x="0" y="0"/>
            <a:ext cx="717120" cy="685548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lide 4" descr=""/>
          <p:cNvPicPr/>
          <p:nvPr/>
        </p:nvPicPr>
        <p:blipFill>
          <a:blip r:embed="rId1"/>
          <a:srcRect l="7874" t="0" r="0" b="80008"/>
          <a:stretch/>
        </p:blipFill>
        <p:spPr>
          <a:xfrm>
            <a:off x="720000" y="410040"/>
            <a:ext cx="8420040" cy="1209600"/>
          </a:xfrm>
          <a:prstGeom prst="rect">
            <a:avLst/>
          </a:prstGeom>
          <a:ln w="0">
            <a:noFill/>
          </a:ln>
        </p:spPr>
      </p:pic>
      <p:pic>
        <p:nvPicPr>
          <p:cNvPr id="212" name="Slide 5" descr=""/>
          <p:cNvPicPr/>
          <p:nvPr/>
        </p:nvPicPr>
        <p:blipFill>
          <a:blip r:embed="rId2"/>
          <a:srcRect l="88360" t="0" r="0" b="85680"/>
          <a:stretch/>
        </p:blipFill>
        <p:spPr>
          <a:xfrm>
            <a:off x="1261440" y="396000"/>
            <a:ext cx="1040040" cy="847080"/>
          </a:xfrm>
          <a:prstGeom prst="rect">
            <a:avLst/>
          </a:prstGeom>
          <a:ln w="0">
            <a:noFill/>
          </a:ln>
        </p:spPr>
      </p:pic>
      <p:sp>
        <p:nvSpPr>
          <p:cNvPr id="213" name=""/>
          <p:cNvSpPr/>
          <p:nvPr/>
        </p:nvSpPr>
        <p:spPr>
          <a:xfrm>
            <a:off x="8172000" y="540000"/>
            <a:ext cx="716760" cy="60876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14" name="Slide 6" descr=""/>
          <p:cNvPicPr/>
          <p:nvPr/>
        </p:nvPicPr>
        <p:blipFill>
          <a:blip r:embed="rId3"/>
          <a:srcRect l="7874" t="0" r="62590" b="85962"/>
          <a:stretch/>
        </p:blipFill>
        <p:spPr>
          <a:xfrm>
            <a:off x="1944360" y="446400"/>
            <a:ext cx="2697120" cy="847080"/>
          </a:xfrm>
          <a:prstGeom prst="rect">
            <a:avLst/>
          </a:prstGeom>
          <a:ln w="0">
            <a:noFill/>
          </a:ln>
        </p:spPr>
      </p:pic>
      <p:sp>
        <p:nvSpPr>
          <p:cNvPr id="215" name=""/>
          <p:cNvSpPr/>
          <p:nvPr/>
        </p:nvSpPr>
        <p:spPr>
          <a:xfrm>
            <a:off x="864000" y="540000"/>
            <a:ext cx="429480" cy="60876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6" name="TextBox 5"/>
          <p:cNvSpPr/>
          <p:nvPr/>
        </p:nvSpPr>
        <p:spPr>
          <a:xfrm>
            <a:off x="938520" y="1980000"/>
            <a:ext cx="7881480" cy="2558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АТТЕСТАЦИЯ 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экскурсоводов (гидов), 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гидов-переводчиков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Slide 1" descr=""/>
          <p:cNvPicPr/>
          <p:nvPr/>
        </p:nvPicPr>
        <p:blipFill>
          <a:blip r:embed="rId4"/>
          <a:srcRect l="68921" t="3972" r="11380" b="89159"/>
          <a:stretch/>
        </p:blipFill>
        <p:spPr>
          <a:xfrm>
            <a:off x="5256000" y="492840"/>
            <a:ext cx="3060000" cy="70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2"/>
          <p:cNvSpPr/>
          <p:nvPr/>
        </p:nvSpPr>
        <p:spPr>
          <a:xfrm>
            <a:off x="719640" y="360000"/>
            <a:ext cx="8205120" cy="4515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Подача заявления через Госуслуги РФ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Необходимые документы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Необходимо прикрепить сканы следующих документов в цветном формате: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5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а) документы о получении соискателем среднего профессионального или высшего образования;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б) документы о получении соискателем дополнительного профессионального образования в области, соответствующей профилю работы экскурсовода (гида) или гида-переводчика;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в) документы, подтверждающие наличие у соискателя необходимого стажа работы в качестве экскурсовода (гида) или гида-переводчика (при наличии);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г) цветная фотография размером 3 на 4 сантиметра.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Box 7"/>
          <p:cNvSpPr/>
          <p:nvPr/>
        </p:nvSpPr>
        <p:spPr>
          <a:xfrm>
            <a:off x="719640" y="352800"/>
            <a:ext cx="8205120" cy="1735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Подача заявления через Госуслуги РФ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Необходимые документы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4847040" y="2016000"/>
            <a:ext cx="3971520" cy="3433320"/>
          </a:xfrm>
          <a:prstGeom prst="rect">
            <a:avLst/>
          </a:prstGeom>
          <a:ln w="0">
            <a:noFill/>
          </a:ln>
        </p:spPr>
      </p:pic>
      <p:sp>
        <p:nvSpPr>
          <p:cNvPr id="243" name=""/>
          <p:cNvSpPr/>
          <p:nvPr/>
        </p:nvSpPr>
        <p:spPr>
          <a:xfrm>
            <a:off x="720000" y="2196000"/>
            <a:ext cx="3960000" cy="266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ВАЖНО!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Прикрепляемая Вами фотография используется при печати бейджа и автоматически направляется в реестр аттестованных экскурсоводов.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Просим учитывать указанное при подаче заявления.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Box 18"/>
          <p:cNvSpPr/>
          <p:nvPr/>
        </p:nvSpPr>
        <p:spPr>
          <a:xfrm>
            <a:off x="721440" y="360000"/>
            <a:ext cx="8205120" cy="1735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Подача заявления через Госуслуги РФ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Подписание документов в приложении «Госключ»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5" name="" descr=""/>
          <p:cNvPicPr/>
          <p:nvPr/>
        </p:nvPicPr>
        <p:blipFill>
          <a:blip r:embed="rId1"/>
          <a:srcRect l="34081" t="7655" r="34418" b="30439"/>
          <a:stretch/>
        </p:blipFill>
        <p:spPr>
          <a:xfrm>
            <a:off x="1620360" y="3240360"/>
            <a:ext cx="2877480" cy="2697480"/>
          </a:xfrm>
          <a:prstGeom prst="rect">
            <a:avLst/>
          </a:prstGeom>
          <a:ln w="0">
            <a:noFill/>
          </a:ln>
        </p:spPr>
      </p:pic>
      <p:pic>
        <p:nvPicPr>
          <p:cNvPr id="246" name="" descr=""/>
          <p:cNvPicPr/>
          <p:nvPr/>
        </p:nvPicPr>
        <p:blipFill>
          <a:blip r:embed="rId2"/>
          <a:srcRect l="33066" t="0" r="33465" b="4015"/>
          <a:stretch/>
        </p:blipFill>
        <p:spPr>
          <a:xfrm>
            <a:off x="5616360" y="2052000"/>
            <a:ext cx="3057480" cy="3887640"/>
          </a:xfrm>
          <a:prstGeom prst="rect">
            <a:avLst/>
          </a:prstGeom>
          <a:ln w="0">
            <a:noFill/>
          </a:ln>
        </p:spPr>
      </p:pic>
      <p:sp>
        <p:nvSpPr>
          <p:cNvPr id="247" name=""/>
          <p:cNvSpPr/>
          <p:nvPr/>
        </p:nvSpPr>
        <p:spPr>
          <a:xfrm>
            <a:off x="720000" y="1451160"/>
            <a:ext cx="4860000" cy="160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 направления заявления на рассмотрение необходимо подписать приложенные документы, используя приложение «Госключ».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Необходимо действовать в соответствии с инструкцией в приложении.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Box 2"/>
          <p:cNvSpPr/>
          <p:nvPr/>
        </p:nvSpPr>
        <p:spPr>
          <a:xfrm>
            <a:off x="719640" y="336240"/>
            <a:ext cx="8100360" cy="57913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Подача заявления посредством личного обращения в Госкомитет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Необходимо представить следующие документы (оригиналы):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endParaRPr b="0" lang="ru-RU" sz="5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5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а) документ, удостоверяющий личность соискателя и подтверждающий гражданство Российской Федерации или гражданство иностранного государства (если международным договором Российской Федерации предусмотрена возможность осуществления иностранным гражданином деятельности в качестве экскурсовода (гида) или гида-переводчика);</a:t>
            </a:r>
            <a:endParaRPr b="0" lang="ru-RU" sz="15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5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б) страховой номер индивидуального лицевого счета (СНИЛС);</a:t>
            </a:r>
            <a:endParaRPr b="0" lang="ru-RU" sz="15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5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в) идентификационный номер налогоплательщика (ИНН);</a:t>
            </a:r>
            <a:endParaRPr b="0" lang="ru-RU" sz="15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5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г) документы о получении соискателем среднего профессионального или высшего образования;</a:t>
            </a:r>
            <a:endParaRPr b="0" lang="ru-RU" sz="15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5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д) документы о получении соискателем дополнительного профессионального образования в области, соответствующей профилю работы экскурсовода (гида) или гида-переводчика;</a:t>
            </a:r>
            <a:endParaRPr b="0" lang="ru-RU" sz="15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5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е) документы, подтверждающие наличие у соискателя необходимого стажа работы в качестве экскурсовода (гида) или гида-переводчика (при наличии);</a:t>
            </a:r>
            <a:endParaRPr b="0" lang="ru-RU" sz="15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5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ж) цветная фотография размером 3 на 4 сантиметра.</a:t>
            </a:r>
            <a:endParaRPr b="0" lang="ru-RU" sz="15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5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5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ПРЕДОСТАВЛЕНИЕ НЕПОЛНОГО ПЕРЕЧНЯ ДОКУМЕНТОВ ЯВЛЯЕТСЯ ОСНОВАНИЕМ ДЛЯ ОТКАЗА В ПРИНЯТИИ ЗАЯВЛЕНИЯ</a:t>
            </a:r>
            <a:endParaRPr b="0" lang="ru-RU" sz="15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720000" y="6300000"/>
            <a:ext cx="7736760" cy="2332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"/>
          <p:cNvSpPr/>
          <p:nvPr/>
        </p:nvSpPr>
        <p:spPr>
          <a:xfrm>
            <a:off x="720000" y="6300000"/>
            <a:ext cx="7736760" cy="2332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1" name="TextBox 12"/>
          <p:cNvSpPr/>
          <p:nvPr/>
        </p:nvSpPr>
        <p:spPr>
          <a:xfrm>
            <a:off x="720000" y="360000"/>
            <a:ext cx="8100000" cy="4583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Документы, подтверждающие наличие стажа: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а) копии трудовых договоров, трудовых книжек или сведений о трудовой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деятельности в соответствии со статьей 661 Трудового кодекса Российской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Федерации;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б) копии гражданско-правовых договоров;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в) сведения о регистрации соискателя в качестве индивидуального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предпринимателя, с осуществлением видов экономической деятельности по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Общероссийскому классификатору видов экономической деятельности 79.90.21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 (или) 79.90.22;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г) сведения о постановке соискателя на учет в качестве плательщика налога на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профессиональный доход, с приложением копий чеков, сформированных при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произведении расчетов при оказании услуг в качестве экскурсовода (гида) или гида-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переводчика (минимум 2 за 1 календарный год).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2"/>
          <p:cNvSpPr/>
          <p:nvPr/>
        </p:nvSpPr>
        <p:spPr>
          <a:xfrm>
            <a:off x="719640" y="360000"/>
            <a:ext cx="8100360" cy="61578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Основания для отказа в допуске к прохождению квалификационного экзамена: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представление неполного объема документов, необходимых для аттестации;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указание недостоверной информации в представленных документах;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несоответствие требованиям, предусмотренным Федеральным законом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«Об основах туристской деятельности в Российской Федерации» (статья 4.4 абзац 12), и специальным требованиям к экскурсоводам, установленным Правительством Российской Федерации (ч. 4 ст. 1 Положения об аттестации экскурсоводов (гидов), гидов переводчиков;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поступление заявления от соискателя, в отношении которого принято решение об отказе в прохождении квалификационного экзамена, до истечения 30 календарных дней со дня принятия такого решения.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"/>
          <p:cNvSpPr/>
          <p:nvPr/>
        </p:nvSpPr>
        <p:spPr>
          <a:xfrm>
            <a:off x="720000" y="6300000"/>
            <a:ext cx="7736760" cy="2332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4" name="TextBox 11"/>
          <p:cNvSpPr/>
          <p:nvPr/>
        </p:nvSpPr>
        <p:spPr>
          <a:xfrm>
            <a:off x="722880" y="378360"/>
            <a:ext cx="8097120" cy="4651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Оплата государственной пошлины: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 выдачу аттестата экскурсовода (гида) или гида-переводчика в соответствии с законодательством о налогах и сборах (пп. 72 статьи 333.33 Налогового кодекса Российской Федерации) взимается государственная пошлина в размере 2000 рублей;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 выдачу дубликата аттестата экскурсовода (гида) или гида-переводчика — 2000 рублей;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внесение изменений в аттестат экскурсовода (гида) или гида-переводчика — 500 рублей;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Ссылка на квитанцию для оплаты государственной пошлины: https://tourism.tatarstan.ru/poryadok-provedeniya-attestatsii.htm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Box 2"/>
          <p:cNvSpPr/>
          <p:nvPr/>
        </p:nvSpPr>
        <p:spPr>
          <a:xfrm>
            <a:off x="827640" y="1917000"/>
            <a:ext cx="8060760" cy="2224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Информация о сроках проведения квалификационных экзаменов размещена на официальном сайте Государственного комитета Республики Татарстан по туризму в разделе  (</a:t>
            </a:r>
            <a:r>
              <a:rPr b="1" lang="en-US" sz="2000" spc="-1" strike="noStrike">
                <a:solidFill>
                  <a:srgbClr val="0066cc"/>
                </a:solidFill>
                <a:latin typeface="Times New Roman"/>
                <a:ea typeface="DejaVu Sans"/>
              </a:rPr>
              <a:t>https://tourism.tatarstan.ru/</a:t>
            </a:r>
            <a:r>
              <a:rPr b="1" lang="ru-RU" sz="20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).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График проведения квалификационных экзаменов утверждается раз в квартал.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TextBox 10"/>
          <p:cNvSpPr/>
          <p:nvPr/>
        </p:nvSpPr>
        <p:spPr>
          <a:xfrm>
            <a:off x="720000" y="360000"/>
            <a:ext cx="8100000" cy="43567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График сдачи квалификационных экзаменов: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Информация о сроках проведения квалификационных экзаменов размещена на официальном сайте Государственного комитета Республики Татарстан по туризму в разделе «Предоставление государственных услуг» (https://tourism.tatarstan.ru/poryadok-provedeniya-attestatsii.htm).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График проведения квалификационных экзаменов утверждается раз в квартал.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13"/>
          <p:cNvSpPr/>
          <p:nvPr/>
        </p:nvSpPr>
        <p:spPr>
          <a:xfrm>
            <a:off x="731880" y="357480"/>
            <a:ext cx="8205120" cy="61398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Квалификационный экзамен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Проходит в 2 этапа: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Тестирование;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Практическая часть.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endParaRPr b="0" lang="ru-RU" sz="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ТЕСТИРОВАНИЕ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Проходят соискатели, не имеющие подтвержденный стаж работы в качестве экскурсовода (гида) или гида-переводчика не менее 3 лет.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Вопросы тестирования соответствуют выбранной территории оказания услуг, а также включают общие разделы«Архитектура» и «Экскурсоведение»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30 вопросов об истории, культуре и архитектуре Республики Татарстан, методике проведения экскурсии, случайно выбранных из перечня тестовых вопросов (Список вопросов: https://tourism.tatarstan.ru/voprosi-i-temi-k-testirovaniyu-i-sobesedovaniyu.htm);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время для прохождения — 2 часа;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тестирование проводится на русском языке;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результат тестирования признается удовлетворительным, если соискатель ответит верно не менее чем на 23 вопроса.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14"/>
          <p:cNvSpPr/>
          <p:nvPr/>
        </p:nvSpPr>
        <p:spPr>
          <a:xfrm>
            <a:off x="720360" y="360000"/>
            <a:ext cx="8099640" cy="48859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Квалификационный экзамен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ПРАКТИЧЕСКАЯ ЧАСТЬ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Допускаются соискатели, прошедшие тестирование или имеющие подтвержденный стаж работы в качестве экскурсовода (гида) или гида-переводчика не менее 3 лет.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список вопросов для практической части экзамена: https://tourism.tatarstan.ru/voprosi-i-temi-k-testirovaniyu-i-sobesedovaniyu.htm;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время ответа по билету одного Блока — 5-7 минут;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практическая часть выполняется экскурсоводом (гидом) на русском языке, гидом-переводчиком на русском и иностранном языке (выбранном в заявлении);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уведомление о результатах экзамена приходят на электронную почту в течении трех рабочих дней после прохождения аттестации.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Box 19"/>
          <p:cNvSpPr/>
          <p:nvPr/>
        </p:nvSpPr>
        <p:spPr>
          <a:xfrm>
            <a:off x="720000" y="360000"/>
            <a:ext cx="8100000" cy="58676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Нормативное регулирование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5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Федеральный закон от 24.11.1996 №132-ФЗ «Об основах туристской деятельности в Российской Федерации»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Постановление Правительства РФ от 07.05.2022 №833 «Об утверждении Положения об аттестации экскурсоводов (гидов), гидов-переводчиков»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приказы Госкомитета РТ по туризму: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   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 «Об утверждении вопросов тестирования и практического задания для проведения аттестации экскурсоводов, осуществляющих деятельность на территории Республики Татарстан» от 18.08.2022 №129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   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 «Об утверждении формы и описания нагрудной идентификационной карточки экскурсовода, осуществляющего деятельность на территории Республики Татарстан» от 20.09.2023 №196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   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 «Об утверждении методических рекомендаций и порядка рассмотрения туристского маршрута, составленного соискателем, для прохождения квалификационного экзамена по проверке наличия у соискателя знаний и навыков, соответствующих профилю работы экскурсовода, осуществляющего деятельность на территории Республики Татарстан» от 30.06.2025 №150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"/>
          <p:cNvSpPr/>
          <p:nvPr/>
        </p:nvSpPr>
        <p:spPr>
          <a:xfrm>
            <a:off x="720000" y="3960000"/>
            <a:ext cx="7736760" cy="215676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0" name=""/>
          <p:cNvSpPr/>
          <p:nvPr/>
        </p:nvSpPr>
        <p:spPr>
          <a:xfrm>
            <a:off x="612000" y="3528000"/>
            <a:ext cx="7736760" cy="53676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61" name="" descr=""/>
          <p:cNvPicPr/>
          <p:nvPr/>
        </p:nvPicPr>
        <p:blipFill>
          <a:blip r:embed="rId1"/>
          <a:stretch/>
        </p:blipFill>
        <p:spPr>
          <a:xfrm>
            <a:off x="900000" y="3960000"/>
            <a:ext cx="1668240" cy="1557000"/>
          </a:xfrm>
          <a:prstGeom prst="rect">
            <a:avLst/>
          </a:prstGeom>
          <a:ln w="0">
            <a:noFill/>
          </a:ln>
        </p:spPr>
      </p:pic>
      <p:sp>
        <p:nvSpPr>
          <p:cNvPr id="262" name="TextBox 6"/>
          <p:cNvSpPr/>
          <p:nvPr/>
        </p:nvSpPr>
        <p:spPr>
          <a:xfrm>
            <a:off x="2628000" y="4301640"/>
            <a:ext cx="2157120" cy="7743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Реестр аттестованных экскурсоводов (гидов)  и гидов-переводчиков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TextBox 9"/>
          <p:cNvSpPr/>
          <p:nvPr/>
        </p:nvSpPr>
        <p:spPr>
          <a:xfrm>
            <a:off x="720000" y="360000"/>
            <a:ext cx="8133120" cy="27108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Итоги успешного прохождения аттестации: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получение нагрудной идентификационной карточки (бейдж экскурсовода);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внесение в реестр экскурсоводов (гидов) и гидов-переводчиков.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lide" descr=""/>
          <p:cNvPicPr/>
          <p:nvPr/>
        </p:nvPicPr>
        <p:blipFill>
          <a:blip r:embed="rId1"/>
          <a:srcRect l="9842" t="58605" r="0" b="0"/>
          <a:stretch/>
        </p:blipFill>
        <p:spPr>
          <a:xfrm>
            <a:off x="900000" y="3852000"/>
            <a:ext cx="8240040" cy="2504160"/>
          </a:xfrm>
          <a:prstGeom prst="rect">
            <a:avLst/>
          </a:prstGeom>
          <a:ln w="0">
            <a:noFill/>
          </a:ln>
        </p:spPr>
      </p:pic>
      <p:sp>
        <p:nvSpPr>
          <p:cNvPr id="265" name="TextBox 2"/>
          <p:cNvSpPr/>
          <p:nvPr/>
        </p:nvSpPr>
        <p:spPr>
          <a:xfrm>
            <a:off x="723240" y="360000"/>
            <a:ext cx="8096760" cy="3381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Контакты по вопросам аттестации: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+7 (843) 222-90-40, Муфазалова Лилия Радиковна, начальник отдела развития туристской индустрии;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+7 (843) 222-90-55, Ямлеева Резеда Рафаиловна, ведущий советник отдела развития туристской индустрии.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Box 8"/>
          <p:cNvSpPr/>
          <p:nvPr/>
        </p:nvSpPr>
        <p:spPr>
          <a:xfrm>
            <a:off x="722520" y="357480"/>
            <a:ext cx="7881480" cy="55850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Основные шаги для прохождения аттестации: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подача заявления</a:t>
            </a: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рассмотрение заявления и приложенных документов Госкомитетом РТ по туризму</a:t>
            </a: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получение уведомления о допуске на электронную почту с указанием даты, времени и места проведения аттестации;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прохождение квалификационного экзамена</a:t>
            </a: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получение уведомления о результате прохождения квалификационного экзамена;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получение бейджа экскурсовода (по предварительному уведомлению о его готовности через эл. почту экскурсовода) и внесение сведений Госкомитетом РТ по туризму в единый реестр аттестованных экскурсоводов*.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 в случае успешного прохождения аттестации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Box 17"/>
          <p:cNvSpPr/>
          <p:nvPr/>
        </p:nvSpPr>
        <p:spPr>
          <a:xfrm>
            <a:off x="722520" y="347760"/>
            <a:ext cx="8205480" cy="3921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Выбор территории оказания услуг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Прохождение аттестации возможно по следующим территориям: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Республика Татарстан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Муниципальное(-ые) образование(-ия) Республики Татарстан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Особо охраняемые природные территории (ООПТ)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720000" y="1980000"/>
            <a:ext cx="7739280" cy="29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3"/>
          <p:cNvSpPr/>
          <p:nvPr/>
        </p:nvSpPr>
        <p:spPr>
          <a:xfrm>
            <a:off x="722520" y="347760"/>
            <a:ext cx="8205480" cy="29714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Формы подачи заявления на аттестацию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Единый портал государственных услуг (Госуслуги РФ)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 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личное обращение в Госкомитет РТ по туризму (г. Казань, ул.Горького, д.19, каб.№3, приемные дни: вт-ср 14:00-17:00)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720000" y="1980000"/>
            <a:ext cx="7739280" cy="29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Box 2"/>
          <p:cNvSpPr/>
          <p:nvPr/>
        </p:nvSpPr>
        <p:spPr>
          <a:xfrm>
            <a:off x="720000" y="360000"/>
            <a:ext cx="8205120" cy="2462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Подача заявления через Госуслуги РФ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Открытие заявления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endParaRPr b="0" lang="ru-RU" sz="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 подачи заявления необходим личный кабинет на портале Госуслуги РФ (</a:t>
            </a: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gosuslugi.ru)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и приложение «Госключ»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720000" y="2779560"/>
            <a:ext cx="3597840" cy="29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Наберите в поисковой строке сайта «аттестация экскурсоводов».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Нажмите на плашку «Аттестация экскурсоводов (гидов) и гидов-переводчиков»,  в случае отсутствия необходимого варианта выберете «Нет нужного ответа», робот-помощник предложит искомую плашку.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Следуйте инструкциям портала.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1"/>
          <a:srcRect l="15746" t="0" r="27164" b="0"/>
          <a:stretch/>
        </p:blipFill>
        <p:spPr>
          <a:xfrm>
            <a:off x="4335480" y="2331720"/>
            <a:ext cx="4482360" cy="377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4"/>
          <p:cNvSpPr/>
          <p:nvPr/>
        </p:nvSpPr>
        <p:spPr>
          <a:xfrm>
            <a:off x="711000" y="362520"/>
            <a:ext cx="8205120" cy="1735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Подача заявления через Госуслуги РФ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Выбор территории оказания услуг в рамках подачи заявления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rcRect l="33464" t="5951" r="33068" b="53156"/>
          <a:stretch/>
        </p:blipFill>
        <p:spPr>
          <a:xfrm>
            <a:off x="5760000" y="1692000"/>
            <a:ext cx="3057480" cy="1797480"/>
          </a:xfrm>
          <a:prstGeom prst="rect">
            <a:avLst/>
          </a:prstGeom>
          <a:ln w="0">
            <a:noFill/>
          </a:ln>
        </p:spPr>
      </p:pic>
      <p:pic>
        <p:nvPicPr>
          <p:cNvPr id="229" name="" descr=""/>
          <p:cNvPicPr/>
          <p:nvPr/>
        </p:nvPicPr>
        <p:blipFill>
          <a:blip r:embed="rId2"/>
          <a:srcRect l="33542" t="0" r="32989" b="58633"/>
          <a:stretch/>
        </p:blipFill>
        <p:spPr>
          <a:xfrm>
            <a:off x="5762520" y="4260240"/>
            <a:ext cx="3057480" cy="1679760"/>
          </a:xfrm>
          <a:prstGeom prst="rect">
            <a:avLst/>
          </a:prstGeom>
          <a:ln w="0">
            <a:noFill/>
          </a:ln>
        </p:spPr>
      </p:pic>
      <p:sp>
        <p:nvSpPr>
          <p:cNvPr id="230" name=""/>
          <p:cNvSpPr/>
          <p:nvPr/>
        </p:nvSpPr>
        <p:spPr>
          <a:xfrm>
            <a:off x="720000" y="1867680"/>
            <a:ext cx="4680000" cy="37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 аттестации по территории всей Республики Татарстан необходимо отметить «НЕТ» в рамках вопроса на рис. 1.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 аттестации по территории г.Казани или отдельному муниципальному району важно отметить «ДА» в рамках вопроса на рис. 1.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Далее при заполнении заявления будет возможность выбрать конкретную территорию (рис. 2).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"/>
          <p:cNvSpPr txBox="1"/>
          <p:nvPr/>
        </p:nvSpPr>
        <p:spPr>
          <a:xfrm>
            <a:off x="6840000" y="3521880"/>
            <a:ext cx="720000" cy="65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Рис. 1.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"/>
          <p:cNvSpPr txBox="1"/>
          <p:nvPr/>
        </p:nvSpPr>
        <p:spPr>
          <a:xfrm>
            <a:off x="6840000" y="5933880"/>
            <a:ext cx="720000" cy="65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Рис. 2.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1"/>
          <p:cNvSpPr/>
          <p:nvPr/>
        </p:nvSpPr>
        <p:spPr>
          <a:xfrm>
            <a:off x="720720" y="369000"/>
            <a:ext cx="8205120" cy="1735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Подача заявления через Госуслуги РФ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Выбор территории оказания услуг в рамках подачи заявления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720720" y="1980000"/>
            <a:ext cx="4005000" cy="35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 аттестации по ООПТ важно отметить «ДА» в рамках вопроса на рисунке.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Далее при заполнении заявления будет возможность указать конкретную территорию.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иных случаях необходимо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отметить «НЕТ».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1"/>
          <a:srcRect l="24336" t="8863" r="24479" b="39137"/>
          <a:stretch/>
        </p:blipFill>
        <p:spPr>
          <a:xfrm>
            <a:off x="4621680" y="2372400"/>
            <a:ext cx="4200120" cy="236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"/>
          <p:cNvSpPr/>
          <p:nvPr/>
        </p:nvSpPr>
        <p:spPr>
          <a:xfrm>
            <a:off x="792720" y="1688760"/>
            <a:ext cx="4005000" cy="35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1"/>
          <a:srcRect l="23617" t="8443" r="27164" b="21130"/>
          <a:stretch/>
        </p:blipFill>
        <p:spPr>
          <a:xfrm>
            <a:off x="4321080" y="2161440"/>
            <a:ext cx="4498560" cy="3598200"/>
          </a:xfrm>
          <a:prstGeom prst="rect">
            <a:avLst/>
          </a:prstGeom>
          <a:ln w="0">
            <a:noFill/>
          </a:ln>
        </p:spPr>
      </p:pic>
      <p:sp>
        <p:nvSpPr>
          <p:cNvPr id="238" name="TextBox 20"/>
          <p:cNvSpPr/>
          <p:nvPr/>
        </p:nvSpPr>
        <p:spPr>
          <a:xfrm>
            <a:off x="722520" y="356040"/>
            <a:ext cx="8205120" cy="1227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Подача заявления через Госуслуги РФ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Возможность прохождения практического задания на примере собственной экскурсии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722160" y="2125440"/>
            <a:ext cx="3705840" cy="347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 подготовке к экзамену по утвержденным вопросам (билетам) необходимо отметить «НЕТ»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 прохождении практического задания на примере собственной экскурсии необходимо руководствоваться приказом Госкомитета РТ по туризму от 30.06.2025 №150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heme71">
  <a:themeElements>
    <a:clrScheme name="Theme7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heme71">
  <a:themeElements>
    <a:clrScheme name="Theme7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Application>LibreOffice/7.5.6.2$Linux_X86_64 LibreOffice_project/50$Build-2</Application>
  <AppVersion>15.0000</AppVersion>
  <Words>689</Words>
  <Paragraphs>67</Paragraphs>
  <Company>Microsoft Corporation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2023-03-30T08:45:38Z</dcterms:created>
  <dc:creator>Unknown Creator</dc:creator>
  <dc:description/>
  <dc:language>ru-RU</dc:language>
  <cp:lastModifiedBy/>
  <dcterms:modified xsi:type="dcterms:W3CDTF">2026-02-18T13:51:06Z</dcterms:modified>
  <cp:revision>33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21</vt:i4>
  </property>
</Properties>
</file>