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539" r:id="rId3"/>
    <p:sldId id="538" r:id="rId4"/>
    <p:sldId id="520" r:id="rId5"/>
    <p:sldId id="527" r:id="rId6"/>
    <p:sldId id="529" r:id="rId7"/>
    <p:sldId id="530" r:id="rId8"/>
    <p:sldId id="543" r:id="rId9"/>
    <p:sldId id="544" r:id="rId10"/>
    <p:sldId id="534" r:id="rId11"/>
    <p:sldId id="540" r:id="rId12"/>
    <p:sldId id="541" r:id="rId13"/>
    <p:sldId id="533" r:id="rId14"/>
    <p:sldId id="535" r:id="rId15"/>
    <p:sldId id="536" r:id="rId16"/>
    <p:sldId id="542" r:id="rId17"/>
    <p:sldId id="537" r:id="rId18"/>
  </p:sldIdLst>
  <p:sldSz cx="12192000" cy="6858000"/>
  <p:notesSz cx="6819900" cy="99187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05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12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19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25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5326" algn="l" defTabSz="914128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2382" algn="l" defTabSz="914128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199440" algn="l" defTabSz="914128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6499" algn="l" defTabSz="914128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0" userDrawn="1">
          <p15:clr>
            <a:srgbClr val="A4A3A4"/>
          </p15:clr>
        </p15:guide>
        <p15:guide id="2" pos="529">
          <p15:clr>
            <a:srgbClr val="A4A3A4"/>
          </p15:clr>
        </p15:guide>
        <p15:guide id="3" pos="166">
          <p15:clr>
            <a:srgbClr val="A4A3A4"/>
          </p15:clr>
        </p15:guide>
        <p15:guide id="4" orient="horz" pos="3680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1117" userDrawn="1">
          <p15:clr>
            <a:srgbClr val="A4A3A4"/>
          </p15:clr>
        </p15:guide>
        <p15:guide id="7" pos="7174" userDrawn="1">
          <p15:clr>
            <a:srgbClr val="A4A3A4"/>
          </p15:clr>
        </p15:guide>
        <p15:guide id="8" orient="horz" pos="618" userDrawn="1">
          <p15:clr>
            <a:srgbClr val="A4A3A4"/>
          </p15:clr>
        </p15:guide>
        <p15:guide id="9" pos="7514" userDrawn="1">
          <p15:clr>
            <a:srgbClr val="A4A3A4"/>
          </p15:clr>
        </p15:guide>
        <p15:guide id="10" orient="horz" pos="4224" userDrawn="1">
          <p15:clr>
            <a:srgbClr val="A4A3A4"/>
          </p15:clr>
        </p15:guide>
        <p15:guide id="11" orient="horz" pos="935" userDrawn="1">
          <p15:clr>
            <a:srgbClr val="A4A3A4"/>
          </p15:clr>
        </p15:guide>
        <p15:guide id="12" orient="horz" pos="2024" userDrawn="1">
          <p15:clr>
            <a:srgbClr val="A4A3A4"/>
          </p15:clr>
        </p15:guide>
        <p15:guide id="13" orient="horz" pos="2432" userDrawn="1">
          <p15:clr>
            <a:srgbClr val="A4A3A4"/>
          </p15:clr>
        </p15:guide>
        <p15:guide id="14" orient="horz" pos="3158" userDrawn="1">
          <p15:clr>
            <a:srgbClr val="A4A3A4"/>
          </p15:clr>
        </p15:guide>
        <p15:guide id="15" orient="horz" pos="235">
          <p15:clr>
            <a:srgbClr val="A4A3A4"/>
          </p15:clr>
        </p15:guide>
        <p15:guide id="16" orient="horz" pos="3362">
          <p15:clr>
            <a:srgbClr val="A4A3A4"/>
          </p15:clr>
        </p15:guide>
        <p15:guide id="17" orient="horz" pos="2031">
          <p15:clr>
            <a:srgbClr val="A4A3A4"/>
          </p15:clr>
        </p15:guide>
        <p15:guide id="18" orient="horz" pos="4247" userDrawn="1">
          <p15:clr>
            <a:srgbClr val="A4A3A4"/>
          </p15:clr>
        </p15:guide>
        <p15:guide id="19" orient="horz" pos="1180">
          <p15:clr>
            <a:srgbClr val="A4A3A4"/>
          </p15:clr>
        </p15:guide>
        <p15:guide id="20" orient="horz" pos="167">
          <p15:clr>
            <a:srgbClr val="A4A3A4"/>
          </p15:clr>
        </p15:guide>
        <p15:guide id="21" orient="horz" pos="2954" userDrawn="1">
          <p15:clr>
            <a:srgbClr val="A4A3A4"/>
          </p15:clr>
        </p15:guide>
        <p15:guide id="22" pos="4807">
          <p15:clr>
            <a:srgbClr val="A4A3A4"/>
          </p15:clr>
        </p15:guide>
        <p15:guide id="23" pos="1775">
          <p15:clr>
            <a:srgbClr val="A4A3A4"/>
          </p15:clr>
        </p15:guide>
        <p15:guide id="24" pos="3885" userDrawn="1">
          <p15:clr>
            <a:srgbClr val="A4A3A4"/>
          </p15:clr>
        </p15:guide>
        <p15:guide id="25" orient="horz" pos="211">
          <p15:clr>
            <a:srgbClr val="A4A3A4"/>
          </p15:clr>
        </p15:guide>
        <p15:guide id="26" orient="horz" pos="619">
          <p15:clr>
            <a:srgbClr val="A4A3A4"/>
          </p15:clr>
        </p15:guide>
        <p15:guide id="27" orient="horz" pos="3363">
          <p15:clr>
            <a:srgbClr val="A4A3A4"/>
          </p15:clr>
        </p15:guide>
        <p15:guide id="28" pos="167">
          <p15:clr>
            <a:srgbClr val="A4A3A4"/>
          </p15:clr>
        </p15:guide>
        <p15:guide id="29" pos="7175">
          <p15:clr>
            <a:srgbClr val="A4A3A4"/>
          </p15:clr>
        </p15:guide>
        <p15:guide id="30" pos="75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олкович Наталия Владимировн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D42"/>
    <a:srgbClr val="4139EB"/>
    <a:srgbClr val="C43A51"/>
    <a:srgbClr val="9FB2D9"/>
    <a:srgbClr val="4579B9"/>
    <a:srgbClr val="7893CA"/>
    <a:srgbClr val="726052"/>
    <a:srgbClr val="E40138"/>
    <a:srgbClr val="94796A"/>
    <a:srgbClr val="7C6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2" autoAdjust="0"/>
    <p:restoredTop sz="98956" autoAdjust="0"/>
  </p:normalViewPr>
  <p:slideViewPr>
    <p:cSldViewPr snapToGrid="0" snapToObjects="1" showGuides="1">
      <p:cViewPr>
        <p:scale>
          <a:sx n="100" d="100"/>
          <a:sy n="100" d="100"/>
        </p:scale>
        <p:origin x="-744" y="-432"/>
      </p:cViewPr>
      <p:guideLst>
        <p:guide orient="horz" pos="210"/>
        <p:guide orient="horz" pos="3680"/>
        <p:guide orient="horz" pos="1117"/>
        <p:guide orient="horz" pos="618"/>
        <p:guide orient="horz" pos="4224"/>
        <p:guide orient="horz" pos="935"/>
        <p:guide orient="horz" pos="2024"/>
        <p:guide orient="horz" pos="2432"/>
        <p:guide orient="horz" pos="3158"/>
        <p:guide orient="horz" pos="235"/>
        <p:guide orient="horz" pos="3362"/>
        <p:guide orient="horz" pos="2031"/>
        <p:guide orient="horz" pos="4247"/>
        <p:guide orient="horz" pos="1180"/>
        <p:guide orient="horz" pos="167"/>
        <p:guide orient="horz" pos="2954"/>
        <p:guide orient="horz" pos="211"/>
        <p:guide orient="horz" pos="619"/>
        <p:guide orient="horz" pos="3363"/>
        <p:guide pos="529"/>
        <p:guide pos="166"/>
        <p:guide pos="3840"/>
        <p:guide pos="7174"/>
        <p:guide pos="7514"/>
        <p:guide pos="4807"/>
        <p:guide pos="1775"/>
        <p:guide pos="3885"/>
        <p:guide pos="167"/>
        <p:guide pos="7175"/>
        <p:guide pos="75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A72CFF6-23EB-A34F-9E78-A1904CB802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503DB23-2AA2-EC40-A5FA-97CF795FA3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7903E-27DF-3C4E-88C4-6C784A3AF882}" type="datetimeFigureOut">
              <a:rPr lang="ru-RU"/>
              <a:pPr>
                <a:defRPr/>
              </a:pPr>
              <a:t>31.07.2025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61B5B1B-FDEB-5143-9293-57C4FC4F3A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DC8526B-8ED1-1B46-BEE7-F71BFDE027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568C3A-5B84-7E47-BA9F-73B87E349A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5063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2A762928-ACA2-814F-8808-497106DBA3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57CB3BD-30AD-1F46-A22A-BAC6F2AB5D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304F4A-0A8E-4146-B64D-8BBF54209D1D}" type="datetimeFigureOut">
              <a:rPr lang="ru-RU"/>
              <a:pPr>
                <a:defRPr/>
              </a:pPr>
              <a:t>31.07.2025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A617144A-649B-C748-83B4-8DF60BA4F9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9838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45C105ED-7BE2-9947-95A5-958E62FA1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991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8408AF-0CC2-5748-B7CE-698F499624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BCF5A7-F259-094C-9782-2E08D193AA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5CD8223-26E8-B54D-841D-DC41BB3BB8A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3193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A50C0E-5080-664C-8603-23C52151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6848-EEF3-4AA0-BDD5-FE86247576AD}" type="datetime1">
              <a:rPr lang="ru-RU" smtClean="0"/>
              <a:t>31.07.2025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01F265-30D0-0B42-81FD-240F7B47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E89F7D-02F3-E441-81A9-1A4587FA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ABF4C-EFCC-6947-A4DA-018B0A9471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7137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74B831-8D39-A548-80E4-0E6167FBD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056E4-ED29-4299-A710-8DCD7205D3BB}" type="datetime1">
              <a:rPr lang="ru-RU" smtClean="0"/>
              <a:t>31.07.2025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DFAC03-3994-3744-BF36-2F27D8B9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8DC1A5-1A0D-C64C-8958-5EFFBC61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2C838-AC5A-D34C-AA3C-E25D744F4A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4952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FDCBACD-0602-1C43-9949-351E018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252C-941F-42EC-A132-7D92B6637586}" type="datetime1">
              <a:rPr lang="ru-RU" smtClean="0"/>
              <a:t>31.07.2025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DA4429-0768-7548-AD01-6DC367742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435843-7D53-194A-AA03-1D3316AC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1B69D-A213-384F-A463-776B89DC582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0695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5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71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6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1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4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4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700" b="1"/>
            </a:lvl2pPr>
            <a:lvl3pPr marL="1218900" indent="0">
              <a:buNone/>
              <a:defRPr sz="2400" b="1"/>
            </a:lvl3pPr>
            <a:lvl4pPr marL="1828346" indent="0">
              <a:buNone/>
              <a:defRPr sz="2100" b="1"/>
            </a:lvl4pPr>
            <a:lvl5pPr marL="2437798" indent="0">
              <a:buNone/>
              <a:defRPr sz="2100" b="1"/>
            </a:lvl5pPr>
            <a:lvl6pPr marL="3047240" indent="0">
              <a:buNone/>
              <a:defRPr sz="2100" b="1"/>
            </a:lvl6pPr>
            <a:lvl7pPr marL="3656683" indent="0">
              <a:buNone/>
              <a:defRPr sz="2100" b="1"/>
            </a:lvl7pPr>
            <a:lvl8pPr marL="4266133" indent="0">
              <a:buNone/>
              <a:defRPr sz="2100" b="1"/>
            </a:lvl8pPr>
            <a:lvl9pPr marL="4875581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700" b="1"/>
            </a:lvl2pPr>
            <a:lvl3pPr marL="1218900" indent="0">
              <a:buNone/>
              <a:defRPr sz="2400" b="1"/>
            </a:lvl3pPr>
            <a:lvl4pPr marL="1828346" indent="0">
              <a:buNone/>
              <a:defRPr sz="2100" b="1"/>
            </a:lvl4pPr>
            <a:lvl5pPr marL="2437798" indent="0">
              <a:buNone/>
              <a:defRPr sz="2100" b="1"/>
            </a:lvl5pPr>
            <a:lvl6pPr marL="3047240" indent="0">
              <a:buNone/>
              <a:defRPr sz="2100" b="1"/>
            </a:lvl6pPr>
            <a:lvl7pPr marL="3656683" indent="0">
              <a:buNone/>
              <a:defRPr sz="2100" b="1"/>
            </a:lvl7pPr>
            <a:lvl8pPr marL="4266133" indent="0">
              <a:buNone/>
              <a:defRPr sz="2100" b="1"/>
            </a:lvl8pPr>
            <a:lvl9pPr marL="4875581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49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21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74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43" indent="0">
              <a:buNone/>
              <a:defRPr sz="1600"/>
            </a:lvl2pPr>
            <a:lvl3pPr marL="1218900" indent="0">
              <a:buNone/>
              <a:defRPr sz="1300"/>
            </a:lvl3pPr>
            <a:lvl4pPr marL="1828346" indent="0">
              <a:buNone/>
              <a:defRPr sz="1200"/>
            </a:lvl4pPr>
            <a:lvl5pPr marL="2437798" indent="0">
              <a:buNone/>
              <a:defRPr sz="1200"/>
            </a:lvl5pPr>
            <a:lvl6pPr marL="3047240" indent="0">
              <a:buNone/>
              <a:defRPr sz="1200"/>
            </a:lvl6pPr>
            <a:lvl7pPr marL="3656683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8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8D868D-D56D-B041-8E1B-19FB6B8B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41C8-46DA-4C66-AD8B-51BBF0A1F82B}" type="datetime1">
              <a:rPr lang="ru-RU" smtClean="0"/>
              <a:t>31.07.2025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147CFB-B577-304D-8030-8701AEEAE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164301-6F13-1442-B4F7-6063D775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5BC5-7D51-DD44-AB6A-B6DC137976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6882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43" indent="0">
              <a:buNone/>
              <a:defRPr sz="3700"/>
            </a:lvl2pPr>
            <a:lvl3pPr marL="1218900" indent="0">
              <a:buNone/>
              <a:defRPr sz="3200"/>
            </a:lvl3pPr>
            <a:lvl4pPr marL="1828346" indent="0">
              <a:buNone/>
              <a:defRPr sz="2700"/>
            </a:lvl4pPr>
            <a:lvl5pPr marL="2437798" indent="0">
              <a:buNone/>
              <a:defRPr sz="2700"/>
            </a:lvl5pPr>
            <a:lvl6pPr marL="3047240" indent="0">
              <a:buNone/>
              <a:defRPr sz="2700"/>
            </a:lvl6pPr>
            <a:lvl7pPr marL="3656683" indent="0">
              <a:buNone/>
              <a:defRPr sz="2700"/>
            </a:lvl7pPr>
            <a:lvl8pPr marL="4266133" indent="0">
              <a:buNone/>
              <a:defRPr sz="2700"/>
            </a:lvl8pPr>
            <a:lvl9pPr marL="4875581" indent="0">
              <a:buNone/>
              <a:defRPr sz="27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43" indent="0">
              <a:buNone/>
              <a:defRPr sz="1600"/>
            </a:lvl2pPr>
            <a:lvl3pPr marL="1218900" indent="0">
              <a:buNone/>
              <a:defRPr sz="1300"/>
            </a:lvl3pPr>
            <a:lvl4pPr marL="1828346" indent="0">
              <a:buNone/>
              <a:defRPr sz="1200"/>
            </a:lvl4pPr>
            <a:lvl5pPr marL="2437798" indent="0">
              <a:buNone/>
              <a:defRPr sz="1200"/>
            </a:lvl5pPr>
            <a:lvl6pPr marL="3047240" indent="0">
              <a:buNone/>
              <a:defRPr sz="1200"/>
            </a:lvl6pPr>
            <a:lvl7pPr marL="3656683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29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97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7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6EC36A-9F2B-7A46-8301-B87D73F0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D67B-C76E-4B00-9D7B-1C339BACD41D}" type="datetime1">
              <a:rPr lang="ru-RU" smtClean="0"/>
              <a:t>31.07.2025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3E5924-91EB-CB4F-A35B-6A528B5C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0E5B07-0ADE-D04F-B611-506593D5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2B8C-8B53-0148-B74E-E2BA4FAA362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2620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B2415681-7930-F84A-8BBD-C68CEE9F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F7704-16B0-49F4-AD8E-A92BB6DDE398}" type="datetime1">
              <a:rPr lang="ru-RU" smtClean="0"/>
              <a:t>31.07.2025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16AF100C-ADE1-7446-ACF5-35CA8D5E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8DAC6FC-9A80-F741-980B-5F547862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1C2B-FF8E-0042-AD10-E58DC83150F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9917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79476CA8-1BED-A045-8174-A6730617A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29F2-5996-412F-9C4F-B180FF1E6551}" type="datetime1">
              <a:rPr lang="ru-RU" smtClean="0"/>
              <a:t>31.07.2025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0A62EE77-D9BB-D24B-833D-D56DAF68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E0CE04A1-B68B-2D40-9E46-5C3FB0FE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71CF-0F4F-C342-AD29-E1FC8BB1394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1539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BBB62BB3-B79A-5C44-BE13-6F9E7868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5BAA9-2919-466F-A780-E5F857510C76}" type="datetime1">
              <a:rPr lang="ru-RU" smtClean="0"/>
              <a:t>31.07.2025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45BB4A39-FED7-1342-98E4-B8EE316F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2D0B8B4F-11A3-5841-8E86-54633CD1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9ECA-464B-A640-AF9F-AA1523E316B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4868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0D0C022A-E1C3-1943-A0DD-0586711B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07EC7-3D68-4D1D-AE86-FE034F3B8851}" type="datetime1">
              <a:rPr lang="ru-RU" smtClean="0"/>
              <a:t>31.07.2025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DA2AD349-58A8-0B42-87DC-88A831F38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752E7DF1-DFC2-AB4D-B5B1-2E7EF20C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BE73-4607-D348-9145-A01AC726118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7186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0E1BE90F-4B55-CC41-8095-C0752689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09DA0-81BC-4A90-B17B-9B88F836F344}" type="datetime1">
              <a:rPr lang="ru-RU" smtClean="0"/>
              <a:t>31.07.2025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206E5BC5-9FA6-8546-ACDB-069CE507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76032DEF-69AF-E74B-AF01-867DF72B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C6B2-5786-8A49-9B52-C51AA3C54B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593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B5806D93-FB13-0747-A8C0-910C3AE8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CA8E2-47F1-4092-B467-6EBD75A1B283}" type="datetime1">
              <a:rPr lang="ru-RU" smtClean="0"/>
              <a:t>31.07.2025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B3B8C734-9A73-1344-8ADF-B928E9F5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21B9498F-F265-2642-903A-AE71C5F0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CB2D9-945D-3D41-956E-2B4E4C714F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637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2FEE085F-A21C-BB43-8810-E43480F08E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18" rIns="9141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64D24FB0-9537-0041-A2E7-31E0B0DE55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69F121-D090-954C-BBE2-49504A13A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C71902-31FB-415E-8CC9-E42926476F8C}" type="datetime1">
              <a:rPr lang="ru-RU" smtClean="0"/>
              <a:t>31.07.2025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18DE6D-071A-2A49-A05D-AEAF87B2A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1186A4-B778-044C-B7CF-7755050A1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16" tIns="45718" rIns="9141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C77D9D1-08DC-614C-AF8A-F1F94F98A7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05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12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19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25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536" indent="-228536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3" tIns="60946" rIns="121893" bIns="6094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93" tIns="60946" rIns="121893" bIns="6094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00"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218900" eaLnBrk="1" fontAlgn="auto" hangingPunct="1">
                <a:spcBef>
                  <a:spcPts val="0"/>
                </a:spcBef>
                <a:spcAft>
                  <a:spcPts val="0"/>
                </a:spcAft>
              </a:pPr>
              <a:t>31.07.2025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00"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218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49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89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3" indent="-457083" algn="l" defTabSz="12189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58" indent="-380906" algn="l" defTabSz="121890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21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0" algn="l" defTabSz="121890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8" indent="-304720" algn="l" defTabSz="121890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0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413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60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6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0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6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8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8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9.wdp"/><Relationship Id="rId5" Type="http://schemas.openxmlformats.org/officeDocument/2006/relationships/image" Target="../media/image29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hyperlink" Target="https://t.me/+9aUAqauPsrg1NjM6" TargetMode="External"/><Relationship Id="rId1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openxmlformats.org/officeDocument/2006/relationships/hyperlink" Target="https://t.me/+LyJAGuP83spmODVi" TargetMode="External"/><Relationship Id="rId17" Type="http://schemas.openxmlformats.org/officeDocument/2006/relationships/image" Target="../media/image38.png"/><Relationship Id="rId2" Type="http://schemas.openxmlformats.org/officeDocument/2006/relationships/image" Target="../media/image3.jp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support.fsa.gov.ru/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microsoft.com/office/2007/relationships/hdphoto" Target="../media/hdphoto2.wdp"/><Relationship Id="rId9" Type="http://schemas.openxmlformats.org/officeDocument/2006/relationships/hyperlink" Target="https://rutube.ru/channel/33516085" TargetMode="External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+7FtyW6KmZIw2N2Zi" TargetMode="External"/><Relationship Id="rId13" Type="http://schemas.openxmlformats.org/officeDocument/2006/relationships/hyperlink" Target="https://www.gosuslugi.ru/help/faq/company_profile/sotrudnik_k_uz" TargetMode="External"/><Relationship Id="rId18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microsoft.com/office/2007/relationships/hdphoto" Target="../media/hdphoto13.wdp"/><Relationship Id="rId7" Type="http://schemas.openxmlformats.org/officeDocument/2006/relationships/hyperlink" Target="https://rutube.ru/video/661556dea606e1f65b0bf4bf834513be/-" TargetMode="External"/><Relationship Id="rId12" Type="http://schemas.openxmlformats.org/officeDocument/2006/relationships/hyperlink" Target="https://support.fsa.gov.ru/" TargetMode="External"/><Relationship Id="rId17" Type="http://schemas.openxmlformats.org/officeDocument/2006/relationships/hyperlink" Target="https://www.consultant.ru/document/cons_doc_LAW_182661/" TargetMode="External"/><Relationship Id="rId25" Type="http://schemas.openxmlformats.org/officeDocument/2006/relationships/image" Target="../media/image44.png"/><Relationship Id="rId2" Type="http://schemas.openxmlformats.org/officeDocument/2006/relationships/image" Target="../media/image3.jpg"/><Relationship Id="rId16" Type="http://schemas.openxmlformats.org/officeDocument/2006/relationships/hyperlink" Target="https://docs.cntd.ru/document/1310741383?marker=7DC0K7" TargetMode="External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rutube.ru/video/5ec19b8861e76f05a46d6e42179d0cd4/" TargetMode="External"/><Relationship Id="rId11" Type="http://schemas.openxmlformats.org/officeDocument/2006/relationships/hyperlink" Target="https://fsa.gov.ru/about/deyatelnost/funktsii-v-sfere-turizma/" TargetMode="External"/><Relationship Id="rId24" Type="http://schemas.microsoft.com/office/2007/relationships/hdphoto" Target="../media/hdphoto14.wdp"/><Relationship Id="rId5" Type="http://schemas.openxmlformats.org/officeDocument/2006/relationships/hyperlink" Target="https://rutube.ru/video/ecb2fdacd1b05067248f682a9cd6c6bb/" TargetMode="External"/><Relationship Id="rId15" Type="http://schemas.openxmlformats.org/officeDocument/2006/relationships/hyperlink" Target="https://fias.nalog.ru/" TargetMode="External"/><Relationship Id="rId23" Type="http://schemas.openxmlformats.org/officeDocument/2006/relationships/image" Target="../media/image43.png"/><Relationship Id="rId10" Type="http://schemas.openxmlformats.org/officeDocument/2006/relationships/hyperlink" Target="https://tourism.fsa.gov.ru/ru/main" TargetMode="External"/><Relationship Id="rId19" Type="http://schemas.microsoft.com/office/2007/relationships/hdphoto" Target="../media/hdphoto12.wdp"/><Relationship Id="rId4" Type="http://schemas.microsoft.com/office/2007/relationships/hdphoto" Target="../media/hdphoto2.wdp"/><Relationship Id="rId9" Type="http://schemas.openxmlformats.org/officeDocument/2006/relationships/hyperlink" Target="https://t.me/fsagov" TargetMode="External"/><Relationship Id="rId14" Type="http://schemas.openxmlformats.org/officeDocument/2006/relationships/hyperlink" Target="https://fias.nalog.ru/FindOktmo" TargetMode="External"/><Relationship Id="rId22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openxmlformats.org/officeDocument/2006/relationships/hyperlink" Target="https://support.fsa.gov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C3EC43-0E30-AC49-8733-B83FED187FF5}"/>
              </a:ext>
            </a:extLst>
          </p:cNvPr>
          <p:cNvSpPr txBox="1"/>
          <p:nvPr/>
        </p:nvSpPr>
        <p:spPr>
          <a:xfrm>
            <a:off x="0" y="5895615"/>
            <a:ext cx="12125326" cy="723271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algn="ctr"/>
            <a:r>
              <a:rPr lang="ru-RU" sz="1700" b="1" dirty="0">
                <a:solidFill>
                  <a:srgbClr val="C43A51"/>
                </a:solidFill>
                <a:latin typeface="Glober" pitchFamily="50" charset="-52"/>
              </a:rPr>
              <a:t>Руководитель Управления Федеральной службы по аккредитации по Приволжскому федеральному округу</a:t>
            </a:r>
          </a:p>
          <a:p>
            <a:pPr algn="ctr"/>
            <a:r>
              <a:rPr lang="ru-RU" sz="2400" b="1" dirty="0">
                <a:solidFill>
                  <a:srgbClr val="726052"/>
                </a:solidFill>
                <a:latin typeface="Glober" pitchFamily="50" charset="-52"/>
              </a:rPr>
              <a:t> </a:t>
            </a:r>
            <a:r>
              <a:rPr lang="ru-RU" sz="2000" b="1" dirty="0">
                <a:solidFill>
                  <a:srgbClr val="726052"/>
                </a:solidFill>
                <a:latin typeface="Glober" pitchFamily="50" charset="-52"/>
              </a:rPr>
              <a:t>Данилина Юлия Вячеславовна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7" y="901006"/>
            <a:ext cx="11781678" cy="490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extBox 10">
            <a:extLst>
              <a:ext uri="{FF2B5EF4-FFF2-40B4-BE49-F238E27FC236}">
                <a16:creationId xmlns="" xmlns:a16="http://schemas.microsoft.com/office/drawing/2014/main" id="{3CD71D75-F703-0E4D-8CC1-12E10D1DD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553" y="1447355"/>
            <a:ext cx="7192743" cy="175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18" rIns="91416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lober" pitchFamily="2" charset="0"/>
              </a:rPr>
              <a:t>О взаимодействии Росаккредитации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lober" pitchFamily="2" charset="0"/>
              </a:rPr>
              <a:t>с субъектами Российской Федерации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lober" pitchFamily="2" charset="0"/>
              </a:rPr>
              <a:t>по работе в рамках подсистемы «Гостеприимство»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3" y="208480"/>
            <a:ext cx="2280356" cy="105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962025" y="6596928"/>
            <a:ext cx="10591800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7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2735628" y="472938"/>
            <a:ext cx="8448939" cy="415495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6C5E55"/>
                </a:solidFill>
                <a:latin typeface="Glober" pitchFamily="50" charset="-52"/>
                <a:cs typeface="+mn-cs"/>
              </a:rPr>
              <a:t>Государственный контроль (надзор)</a:t>
            </a: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2633399" y="380608"/>
            <a:ext cx="0" cy="595033"/>
          </a:xfrm>
          <a:prstGeom prst="line">
            <a:avLst/>
          </a:prstGeom>
          <a:ln w="19050">
            <a:solidFill>
              <a:srgbClr val="6C5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1660978" y="6496050"/>
            <a:ext cx="207171" cy="180975"/>
          </a:xfrm>
          <a:prstGeom prst="ellipse">
            <a:avLst/>
          </a:prstGeom>
          <a:solidFill>
            <a:srgbClr val="ED656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553825" y="6466123"/>
            <a:ext cx="40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Glober" pitchFamily="50" charset="-52"/>
              </a:rPr>
              <a:t>10</a:t>
            </a:r>
            <a:endParaRPr lang="ru-RU" sz="1100" b="1" dirty="0">
              <a:solidFill>
                <a:schemeClr val="bg1"/>
              </a:solidFill>
              <a:latin typeface="Glober" pitchFamily="50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62025" y="6596928"/>
            <a:ext cx="10591800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saturation sat="66000"/>
                    </a14:imgEffect>
                    <a14:imgEffect>
                      <a14:brightnessContrast bright="-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28"/>
          <a:stretch/>
        </p:blipFill>
        <p:spPr bwMode="auto">
          <a:xfrm>
            <a:off x="231123" y="208480"/>
            <a:ext cx="2280356" cy="8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39788" y="1227962"/>
            <a:ext cx="11025187" cy="1415768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/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Приостановление, возобновление или прекращение действия классификации средства размещения </a:t>
            </a:r>
            <a:r>
              <a:rPr lang="ru-RU" sz="1700" dirty="0">
                <a:solidFill>
                  <a:srgbClr val="C43A51"/>
                </a:solidFill>
                <a:latin typeface="Glober" pitchFamily="50" charset="-52"/>
              </a:rPr>
              <a:t>осуществляются органом государственной власти субъекта Российской Федерации, уполномоченным </a:t>
            </a:r>
            <a:br>
              <a:rPr lang="ru-RU" sz="1700" dirty="0">
                <a:solidFill>
                  <a:srgbClr val="C43A51"/>
                </a:solidFill>
                <a:latin typeface="Glober" pitchFamily="50" charset="-52"/>
              </a:rPr>
            </a:br>
            <a:r>
              <a:rPr lang="ru-RU" sz="1700" dirty="0">
                <a:solidFill>
                  <a:srgbClr val="C43A51"/>
                </a:solidFill>
                <a:latin typeface="Glober" pitchFamily="50" charset="-52"/>
              </a:rPr>
              <a:t>на осуществление регионального государственного контроля (надзора) в сфере туристской индустрии </a:t>
            </a:r>
          </a:p>
          <a:p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(далее - контрольный (надзорный) орган)</a:t>
            </a:r>
            <a:endParaRPr lang="ru-RU" sz="1700" dirty="0">
              <a:solidFill>
                <a:srgbClr val="7C6F65"/>
              </a:solidFill>
            </a:endParaRPr>
          </a:p>
          <a:p>
            <a:endParaRPr lang="ru-RU" dirty="0">
              <a:solidFill>
                <a:srgbClr val="7C6F65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2317" y="2787568"/>
            <a:ext cx="7476295" cy="3508649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r>
              <a:rPr lang="ru-RU" sz="1700" b="1" dirty="0">
                <a:solidFill>
                  <a:srgbClr val="5C4D42"/>
                </a:solidFill>
                <a:latin typeface="Glober" pitchFamily="50" charset="-52"/>
              </a:rPr>
              <a:t>Контрольный (надзорный) орган осуществляет выявление оснований для приостановления действия классификации средства размещения:</a:t>
            </a:r>
          </a:p>
          <a:p>
            <a:endParaRPr lang="ru-RU" sz="1700" b="1" dirty="0">
              <a:solidFill>
                <a:srgbClr val="5C4D42"/>
              </a:solidFill>
              <a:latin typeface="Glober" pitchFamily="50" charset="-52"/>
            </a:endParaRPr>
          </a:p>
          <a:p>
            <a:pPr algn="just"/>
            <a:r>
              <a:rPr lang="ru-RU" sz="1700" b="1" dirty="0">
                <a:solidFill>
                  <a:srgbClr val="5C4D42"/>
                </a:solidFill>
                <a:latin typeface="Glober" pitchFamily="50" charset="-52"/>
              </a:rPr>
              <a:t>а) </a:t>
            </a: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в ходе проведения контрольных (надзорных) мероприятий, осуществляемых в рамках регионального государственного </a:t>
            </a:r>
            <a:br>
              <a:rPr lang="ru-RU" sz="1700" dirty="0">
                <a:solidFill>
                  <a:srgbClr val="5C4D42"/>
                </a:solidFill>
                <a:latin typeface="Glober" pitchFamily="50" charset="-52"/>
              </a:rPr>
            </a:b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контроля (надзора) в сфере туристской индустрии;</a:t>
            </a:r>
          </a:p>
          <a:p>
            <a:endParaRPr lang="ru-RU" sz="1700" dirty="0">
              <a:solidFill>
                <a:srgbClr val="5C4D42"/>
              </a:solidFill>
              <a:latin typeface="Glober" pitchFamily="50" charset="-52"/>
            </a:endParaRPr>
          </a:p>
          <a:p>
            <a:pPr algn="just"/>
            <a:r>
              <a:rPr lang="ru-RU" sz="1700" b="1" dirty="0">
                <a:solidFill>
                  <a:srgbClr val="5C4D42"/>
                </a:solidFill>
                <a:latin typeface="Glober" pitchFamily="50" charset="-52"/>
              </a:rPr>
              <a:t>б) </a:t>
            </a: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на основании рассмотрения информации владельца средства размещения либо Федеральной службы по аккредитации (далее – </a:t>
            </a:r>
            <a:br>
              <a:rPr lang="ru-RU" sz="1700" dirty="0">
                <a:solidFill>
                  <a:srgbClr val="5C4D42"/>
                </a:solidFill>
                <a:latin typeface="Glober" pitchFamily="50" charset="-52"/>
              </a:rPr>
            </a:b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орган по аккредитации) о возникновении обстоятельств, являющихся основаниями для приостановления действия классификации средства размещения.</a:t>
            </a:r>
          </a:p>
          <a:p>
            <a:endParaRPr lang="ru-RU" dirty="0">
              <a:solidFill>
                <a:srgbClr val="5C4D42"/>
              </a:solidFill>
              <a:latin typeface="Glober" pitchFamily="50" charset="-52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4" y="2833782"/>
            <a:ext cx="3477851" cy="250498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="" xmlns:a16="http://schemas.microsoft.com/office/drawing/2014/main" id="{F7A8FB25-5196-472B-83A3-FDAA8D4C7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0"/>
          <a:stretch/>
        </p:blipFill>
        <p:spPr bwMode="auto">
          <a:xfrm>
            <a:off x="503944" y="3988406"/>
            <a:ext cx="3477851" cy="191856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38052" y="3444987"/>
            <a:ext cx="2784244" cy="2062099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ctr"/>
            <a:r>
              <a:rPr lang="ru-RU" sz="1600" b="1" dirty="0">
                <a:solidFill>
                  <a:srgbClr val="C43A51"/>
                </a:solidFill>
                <a:latin typeface="Glober" pitchFamily="50" charset="-52"/>
              </a:rPr>
              <a:t>Полномочия органа государственной власти субъекта Российской Федерации установлены постановлением Правительства Российской Федерации от 27 декабря 2024 г. № 1952</a:t>
            </a:r>
          </a:p>
        </p:txBody>
      </p:sp>
    </p:spTree>
    <p:extLst>
      <p:ext uri="{BB962C8B-B14F-4D97-AF65-F5344CB8AC3E}">
        <p14:creationId xmlns:p14="http://schemas.microsoft.com/office/powerpoint/2010/main" val="215171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2735628" y="472938"/>
            <a:ext cx="8448939" cy="415495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6C5E55"/>
                </a:solidFill>
                <a:latin typeface="Glober" pitchFamily="50" charset="-52"/>
                <a:cs typeface="+mn-cs"/>
              </a:rPr>
              <a:t>Государственный контроль (надзор)</a:t>
            </a: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2633399" y="380608"/>
            <a:ext cx="0" cy="595033"/>
          </a:xfrm>
          <a:prstGeom prst="line">
            <a:avLst/>
          </a:prstGeom>
          <a:ln w="19050">
            <a:solidFill>
              <a:srgbClr val="6C5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1660978" y="6496050"/>
            <a:ext cx="207171" cy="180975"/>
          </a:xfrm>
          <a:prstGeom prst="ellipse">
            <a:avLst/>
          </a:prstGeom>
          <a:solidFill>
            <a:srgbClr val="ED656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553825" y="6466123"/>
            <a:ext cx="40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Glober" pitchFamily="50" charset="-52"/>
              </a:rPr>
              <a:t>11</a:t>
            </a:r>
            <a:endParaRPr lang="ru-RU" sz="1100" b="1" dirty="0">
              <a:solidFill>
                <a:schemeClr val="bg1"/>
              </a:solidFill>
              <a:latin typeface="Glober" pitchFamily="50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62025" y="6596928"/>
            <a:ext cx="10591800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saturation sat="66000"/>
                    </a14:imgEffect>
                    <a14:imgEffect>
                      <a14:brightnessContrast bright="-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28"/>
          <a:stretch/>
        </p:blipFill>
        <p:spPr bwMode="auto">
          <a:xfrm>
            <a:off x="231123" y="208480"/>
            <a:ext cx="2280356" cy="8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4844" y="1168376"/>
            <a:ext cx="11025187" cy="64632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ctr"/>
            <a:r>
              <a:rPr lang="ru-RU" sz="1700" b="1" dirty="0">
                <a:solidFill>
                  <a:srgbClr val="5C4D42"/>
                </a:solidFill>
                <a:latin typeface="Glober" pitchFamily="50" charset="-52"/>
              </a:rPr>
              <a:t>     </a:t>
            </a:r>
            <a:r>
              <a:rPr lang="ru-RU" b="1" dirty="0">
                <a:solidFill>
                  <a:srgbClr val="C43A51"/>
                </a:solidFill>
                <a:latin typeface="Glober" pitchFamily="50" charset="-52"/>
              </a:rPr>
              <a:t>Региональный государственный контроль (надзор) в сфере туристской индустрии</a:t>
            </a:r>
            <a:endParaRPr lang="ru-RU" b="1" dirty="0">
              <a:solidFill>
                <a:srgbClr val="7C6F65"/>
              </a:solidFill>
            </a:endParaRPr>
          </a:p>
          <a:p>
            <a:endParaRPr lang="ru-RU" b="1" dirty="0">
              <a:solidFill>
                <a:srgbClr val="7C6F65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27284" y="1823067"/>
            <a:ext cx="8740865" cy="466281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Clr>
                <a:srgbClr val="4139EB"/>
              </a:buClr>
              <a:buFont typeface="Wingdings" panose="05000000000000000000" pitchFamily="2" charset="2"/>
              <a:buChar char="ü"/>
            </a:pPr>
            <a:r>
              <a:rPr lang="ru-RU" sz="1400" u="sng" dirty="0">
                <a:solidFill>
                  <a:srgbClr val="5C4D42"/>
                </a:solidFill>
                <a:latin typeface="Glober" pitchFamily="50" charset="-52"/>
              </a:rPr>
              <a:t>наличие сведений о средстве размещения в реестре </a:t>
            </a:r>
            <a:r>
              <a:rPr lang="ru-RU" sz="1400" dirty="0">
                <a:solidFill>
                  <a:srgbClr val="5C4D42"/>
                </a:solidFill>
                <a:latin typeface="Glober" pitchFamily="50" charset="-52"/>
              </a:rPr>
              <a:t>классифицированных средств размещения;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Clr>
                <a:srgbClr val="4139EB"/>
              </a:buClr>
              <a:buFont typeface="Wingdings" panose="05000000000000000000" pitchFamily="2" charset="2"/>
              <a:buChar char="ü"/>
            </a:pPr>
            <a:r>
              <a:rPr lang="ru-RU" sz="1400" u="sng" dirty="0">
                <a:solidFill>
                  <a:srgbClr val="5C4D42"/>
                </a:solidFill>
                <a:latin typeface="Glober" pitchFamily="50" charset="-52"/>
              </a:rPr>
              <a:t>соответствие средств размещения требованиям </a:t>
            </a:r>
            <a:r>
              <a:rPr lang="ru-RU" sz="1400" dirty="0">
                <a:solidFill>
                  <a:srgbClr val="5C4D42"/>
                </a:solidFill>
                <a:latin typeface="Glober" pitchFamily="50" charset="-52"/>
              </a:rPr>
              <a:t>к соответствующему типу средств размещения требованиям, установленным положением о классификации средств размещения;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Clr>
                <a:srgbClr val="4139EB"/>
              </a:buClr>
              <a:buFont typeface="Wingdings" panose="05000000000000000000" pitchFamily="2" charset="2"/>
              <a:buChar char="ü"/>
            </a:pPr>
            <a:r>
              <a:rPr lang="ru-RU" sz="1400" u="sng" dirty="0">
                <a:solidFill>
                  <a:srgbClr val="5C4D42"/>
                </a:solidFill>
                <a:latin typeface="Glober" pitchFamily="50" charset="-52"/>
              </a:rPr>
              <a:t>соответствие средства размещения типу и (или) типу и категории, указанным в реестре </a:t>
            </a:r>
            <a:r>
              <a:rPr lang="ru-RU" sz="1400" dirty="0">
                <a:solidFill>
                  <a:srgbClr val="5C4D42"/>
                </a:solidFill>
                <a:latin typeface="Glober" pitchFamily="50" charset="-52"/>
              </a:rPr>
              <a:t>классифицированных средств размещения;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Clr>
                <a:srgbClr val="4139EB"/>
              </a:buClr>
              <a:buFont typeface="Wingdings" panose="05000000000000000000" pitchFamily="2" charset="2"/>
              <a:buChar char="ü"/>
            </a:pPr>
            <a:r>
              <a:rPr lang="ru-RU" sz="1400" u="sng" dirty="0">
                <a:solidFill>
                  <a:srgbClr val="5C4D42"/>
                </a:solidFill>
                <a:latin typeface="Glober" pitchFamily="50" charset="-52"/>
              </a:rPr>
              <a:t>соответствие типа и (или) категории средства размещения, используемых в рекламе</a:t>
            </a:r>
            <a:r>
              <a:rPr lang="ru-RU" sz="1400" dirty="0">
                <a:solidFill>
                  <a:srgbClr val="5C4D42"/>
                </a:solidFill>
                <a:latin typeface="Glober" pitchFamily="50" charset="-52"/>
              </a:rPr>
              <a:t>, названии средства размещения, а также в деятельности, связанной с использованием средства размещения, типу и (или) категории средства размещения, указанным в реестре классифицированных средств размещения;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Clr>
                <a:srgbClr val="4139EB"/>
              </a:buClr>
              <a:buFont typeface="Wingdings" panose="05000000000000000000" pitchFamily="2" charset="2"/>
              <a:buChar char="ü"/>
            </a:pPr>
            <a:r>
              <a:rPr lang="ru-RU" sz="1400" u="sng" dirty="0">
                <a:solidFill>
                  <a:srgbClr val="5C4D42"/>
                </a:solidFill>
                <a:latin typeface="Glober" pitchFamily="50" charset="-52"/>
              </a:rPr>
              <a:t>наличие ссылки в информационно-телекоммуникационной сети «Интернет» на запись в реестре </a:t>
            </a:r>
            <a:r>
              <a:rPr lang="ru-RU" sz="1400" dirty="0">
                <a:solidFill>
                  <a:srgbClr val="5C4D42"/>
                </a:solidFill>
                <a:latin typeface="Glober" pitchFamily="50" charset="-52"/>
              </a:rPr>
              <a:t>классифицированных средств размещения, содержащей сведения о средстве размещения;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Clr>
                <a:srgbClr val="4139EB"/>
              </a:buClr>
              <a:buFont typeface="Wingdings" panose="05000000000000000000" pitchFamily="2" charset="2"/>
              <a:buChar char="ü"/>
            </a:pPr>
            <a:r>
              <a:rPr lang="ru-RU" sz="1400" u="sng" dirty="0">
                <a:solidFill>
                  <a:srgbClr val="5C4D42"/>
                </a:solidFill>
                <a:latin typeface="Glober" pitchFamily="50" charset="-52"/>
              </a:rPr>
              <a:t>соответствие сведений о средстве размещения</a:t>
            </a:r>
            <a:r>
              <a:rPr lang="ru-RU" sz="1400" dirty="0">
                <a:solidFill>
                  <a:srgbClr val="5C4D42"/>
                </a:solidFill>
                <a:latin typeface="Glober" pitchFamily="50" charset="-52"/>
              </a:rPr>
              <a:t>, предоставленных в информации о предоставлении услуг средства размещения, гостиничных услуг </a:t>
            </a:r>
            <a:r>
              <a:rPr lang="ru-RU" sz="1400" u="sng" dirty="0">
                <a:solidFill>
                  <a:srgbClr val="5C4D42"/>
                </a:solidFill>
                <a:latin typeface="Glober" pitchFamily="50" charset="-52"/>
              </a:rPr>
              <a:t>на сайте владельца агрегатора</a:t>
            </a:r>
            <a:r>
              <a:rPr lang="ru-RU" sz="1400" dirty="0">
                <a:solidFill>
                  <a:srgbClr val="5C4D42"/>
                </a:solidFill>
                <a:latin typeface="Glober" pitchFamily="50" charset="-52"/>
              </a:rPr>
              <a:t> информации об услугах или владельца сервиса размещения объявлений в информационно-телекоммуникационной сети «Интернет», </a:t>
            </a:r>
            <a:r>
              <a:rPr lang="ru-RU" sz="1400" u="sng" dirty="0">
                <a:solidFill>
                  <a:srgbClr val="5C4D42"/>
                </a:solidFill>
                <a:latin typeface="Glober" pitchFamily="50" charset="-52"/>
              </a:rPr>
              <a:t>аналогичным сведениям о средстве размещения, указанным в реестре</a:t>
            </a:r>
            <a:r>
              <a:rPr lang="ru-RU" sz="1400" dirty="0">
                <a:solidFill>
                  <a:srgbClr val="5C4D42"/>
                </a:solidFill>
                <a:latin typeface="Glober" pitchFamily="50" charset="-52"/>
              </a:rPr>
              <a:t> классифицированных средств размещения</a:t>
            </a:r>
          </a:p>
          <a:p>
            <a:endParaRPr lang="ru-RU" b="1" dirty="0">
              <a:solidFill>
                <a:srgbClr val="5C4D42"/>
              </a:solidFill>
              <a:latin typeface="Glober" pitchFamily="50" charset="-52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3" y="1946247"/>
            <a:ext cx="2574461" cy="1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3" t="2587" r="5753"/>
          <a:stretch/>
        </p:blipFill>
        <p:spPr bwMode="auto">
          <a:xfrm>
            <a:off x="492645" y="3575764"/>
            <a:ext cx="2431055" cy="209489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72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2735628" y="472938"/>
            <a:ext cx="8448939" cy="415495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6C5E55"/>
                </a:solidFill>
                <a:latin typeface="Glober" pitchFamily="50" charset="-52"/>
                <a:cs typeface="+mn-cs"/>
              </a:rPr>
              <a:t>Туристический налог</a:t>
            </a: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2633399" y="380608"/>
            <a:ext cx="0" cy="595033"/>
          </a:xfrm>
          <a:prstGeom prst="line">
            <a:avLst/>
          </a:prstGeom>
          <a:ln w="19050">
            <a:solidFill>
              <a:srgbClr val="6C5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1660978" y="6496050"/>
            <a:ext cx="207171" cy="180975"/>
          </a:xfrm>
          <a:prstGeom prst="ellipse">
            <a:avLst/>
          </a:prstGeom>
          <a:solidFill>
            <a:srgbClr val="ED656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31491" y="6234440"/>
            <a:ext cx="212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Glober" pitchFamily="50" charset="-52"/>
              </a:rPr>
              <a:t>9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62025" y="6596928"/>
            <a:ext cx="10591800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saturation sat="66000"/>
                    </a14:imgEffect>
                    <a14:imgEffect>
                      <a14:brightnessContrast bright="-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28"/>
          <a:stretch/>
        </p:blipFill>
        <p:spPr bwMode="auto">
          <a:xfrm>
            <a:off x="231123" y="208480"/>
            <a:ext cx="2280356" cy="8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23950" y="1130573"/>
            <a:ext cx="10537027" cy="1154158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lober" pitchFamily="50" charset="-52"/>
              </a:rPr>
              <a:t>С 06.09.2025 </a:t>
            </a:r>
            <a:r>
              <a:rPr lang="ru-RU" b="1" dirty="0" smtClean="0">
                <a:latin typeface="Glober" pitchFamily="50" charset="-52"/>
              </a:rPr>
              <a:t>вступают в силу </a:t>
            </a:r>
            <a:r>
              <a:rPr lang="ru-RU" b="1" dirty="0" smtClean="0">
                <a:solidFill>
                  <a:srgbClr val="C00000"/>
                </a:solidFill>
                <a:latin typeface="Glober" pitchFamily="50" charset="-52"/>
              </a:rPr>
              <a:t>изменения в ст. 14.39 </a:t>
            </a:r>
            <a:r>
              <a:rPr lang="ru-RU" b="1" dirty="0">
                <a:solidFill>
                  <a:srgbClr val="C00000"/>
                </a:solidFill>
                <a:latin typeface="Glober" pitchFamily="50" charset="-52"/>
              </a:rPr>
              <a:t>КоАП</a:t>
            </a:r>
            <a:r>
              <a:rPr lang="ru-RU" b="1" dirty="0" smtClean="0">
                <a:solidFill>
                  <a:srgbClr val="C00000"/>
                </a:solidFill>
                <a:latin typeface="Glober" pitchFamily="50" charset="-52"/>
              </a:rPr>
              <a:t> </a:t>
            </a:r>
            <a:r>
              <a:rPr lang="ru-RU" b="1" dirty="0" smtClean="0">
                <a:latin typeface="Glober" pitchFamily="50" charset="-52"/>
              </a:rPr>
              <a:t>«Нарушение </a:t>
            </a:r>
            <a:r>
              <a:rPr lang="ru-RU" b="1" dirty="0">
                <a:latin typeface="Glober" pitchFamily="50" charset="-52"/>
              </a:rPr>
              <a:t>требований законодательства об оказании услуг средств </a:t>
            </a:r>
            <a:r>
              <a:rPr lang="ru-RU" b="1" dirty="0" smtClean="0">
                <a:latin typeface="Glober" pitchFamily="50" charset="-52"/>
              </a:rPr>
              <a:t>размещения» </a:t>
            </a:r>
            <a:endParaRPr lang="ru-RU" b="1" dirty="0">
              <a:latin typeface="Glober" pitchFamily="50" charset="-52"/>
            </a:endParaRPr>
          </a:p>
          <a:p>
            <a:pPr algn="just"/>
            <a:r>
              <a:rPr lang="ru-RU" sz="1600" dirty="0" smtClean="0"/>
              <a:t> </a:t>
            </a:r>
          </a:p>
          <a:p>
            <a:pPr algn="just"/>
            <a:endParaRPr lang="ru-RU" sz="1700" dirty="0">
              <a:solidFill>
                <a:srgbClr val="5C4D42"/>
              </a:solidFill>
              <a:latin typeface="Glober" pitchFamily="50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66603" y="2284731"/>
            <a:ext cx="8272722" cy="338550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r>
              <a:rPr lang="ru-RU" sz="1600" dirty="0"/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74063" y="6466123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Glober" pitchFamily="50" charset="-52"/>
              </a:rPr>
              <a:t>12</a:t>
            </a:r>
            <a:endParaRPr lang="ru-RU" sz="1100" b="1" dirty="0">
              <a:solidFill>
                <a:schemeClr val="bg1"/>
              </a:solidFill>
              <a:latin typeface="Glober" pitchFamily="50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586" y="3105149"/>
            <a:ext cx="1860477" cy="187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063870"/>
              </p:ext>
            </p:extLst>
          </p:nvPr>
        </p:nvGraphicFramePr>
        <p:xfrm>
          <a:off x="1145251" y="1914600"/>
          <a:ext cx="8949335" cy="451932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814390"/>
                <a:gridCol w="3134945"/>
              </a:tblGrid>
              <a:tr h="6022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86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Предоставление услуг средства размещения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без включения </a:t>
                      </a:r>
                      <a:r>
                        <a:rPr lang="ru-RU" sz="1200" b="1" dirty="0">
                          <a:effectLst/>
                        </a:rPr>
                        <a:t>сведений о средстве размещения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в реестр </a:t>
                      </a:r>
                      <a:r>
                        <a:rPr lang="ru-RU" sz="1200" b="1" dirty="0">
                          <a:effectLst/>
                        </a:rPr>
                        <a:t>классифицированных средств размещения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86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штраф на должностных лиц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от 50 тысяч до 70 тысяч </a:t>
                      </a:r>
                      <a:r>
                        <a:rPr lang="ru-RU" sz="1200" b="1" dirty="0">
                          <a:effectLst/>
                        </a:rPr>
                        <a:t>рублей; на юр. лиц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- от 300 тысяч до 450 тысяч </a:t>
                      </a:r>
                      <a:r>
                        <a:rPr lang="ru-RU" sz="1200" b="1" dirty="0">
                          <a:effectLst/>
                        </a:rPr>
                        <a:t>рублей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69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86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Предоставление услуг средства размещения,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не соответствующего требованиям</a:t>
                      </a:r>
                      <a:r>
                        <a:rPr lang="ru-RU" sz="1200" b="1" dirty="0">
                          <a:effectLst/>
                        </a:rPr>
                        <a:t> к соответствующему типу средств размещения, указанному в реестре классифицированных средств размещения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860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предупреждение или штраф на должностных лиц от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тысяч</a:t>
                      </a:r>
                      <a:r>
                        <a:rPr lang="ru-RU" sz="1200" b="1" dirty="0" smtClean="0">
                          <a:effectLst/>
                        </a:rPr>
                        <a:t> до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тысяч</a:t>
                      </a:r>
                      <a:r>
                        <a:rPr lang="ru-RU" sz="1200" b="1" dirty="0" smtClean="0">
                          <a:effectLst/>
                        </a:rPr>
                        <a:t> рублей; на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юр.лиц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 от 100 тысяч </a:t>
                      </a:r>
                      <a:r>
                        <a:rPr lang="ru-RU" sz="1200" b="1" dirty="0" smtClean="0">
                          <a:effectLst/>
                        </a:rPr>
                        <a:t>до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170 тысяч </a:t>
                      </a:r>
                      <a:r>
                        <a:rPr lang="ru-RU" sz="1200" b="1" dirty="0" smtClean="0">
                          <a:effectLst/>
                        </a:rPr>
                        <a:t>рублей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164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860" algn="l"/>
                        </a:tabLs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Использование в рекламе</a:t>
                      </a:r>
                      <a:r>
                        <a:rPr lang="ru-RU" sz="1200" b="1" dirty="0">
                          <a:effectLst/>
                        </a:rPr>
                        <a:t>, названии средства размещения или в деятельности, связанной с использованием средства размещения, типа и (или) категории средства размещения,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не соответствующих типу </a:t>
                      </a:r>
                      <a:r>
                        <a:rPr lang="ru-RU" sz="1200" b="1" dirty="0">
                          <a:effectLst/>
                        </a:rPr>
                        <a:t>и (или) категории средства размещения, указанным в реестре классифицированных средств размещения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86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предупреждение или штраф на должностных лиц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от 30 тысяч до 40 тысяч </a:t>
                      </a:r>
                      <a:r>
                        <a:rPr lang="ru-RU" sz="1200" b="1" dirty="0">
                          <a:effectLst/>
                        </a:rPr>
                        <a:t>рублей; на юр. лиц -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от 100 тысяч до 150 тысяч </a:t>
                      </a:r>
                      <a:r>
                        <a:rPr lang="ru-RU" sz="1200" b="1" dirty="0">
                          <a:effectLst/>
                        </a:rPr>
                        <a:t>рублей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306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860" algn="l"/>
                        </a:tabLs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Размещение </a:t>
                      </a:r>
                      <a:r>
                        <a:rPr lang="ru-RU" sz="1200" b="1" dirty="0">
                          <a:effectLst/>
                        </a:rPr>
                        <a:t>владельцем средства размещения информации о предоставлении услуг средства размещения (в том числе в информационно-телекоммуникационной сети "Интернет")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без указания идентификационного номера средства </a:t>
                      </a:r>
                      <a:r>
                        <a:rPr lang="ru-RU" sz="1200" b="1" dirty="0">
                          <a:effectLst/>
                        </a:rPr>
                        <a:t>размещения, присвоенного в реестре классифицированных средств размещения, и (или) ссылки в информационно-телекоммуникационной сети "Интернет" на запись в реестре классифицированных средств размещения, содержащую сведения о средстве размещения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86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предупреждение или штраф на должностных лиц в размере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от 10 тысяч до 30 тысяч </a:t>
                      </a:r>
                      <a:r>
                        <a:rPr lang="ru-RU" sz="1200" b="1" dirty="0">
                          <a:effectLst/>
                        </a:rPr>
                        <a:t>рублей; на юр. лиц -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от 30 тысяч до 50 </a:t>
                      </a:r>
                      <a:r>
                        <a:rPr lang="ru-RU" sz="1200" b="1" dirty="0">
                          <a:effectLst/>
                        </a:rPr>
                        <a:t>тысяч рублей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35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2735628" y="472938"/>
            <a:ext cx="8448939" cy="415495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6C5E55"/>
                </a:solidFill>
                <a:latin typeface="Glober" pitchFamily="50" charset="-52"/>
                <a:cs typeface="+mn-cs"/>
              </a:rPr>
              <a:t>Полезная информация</a:t>
            </a: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2633399" y="380608"/>
            <a:ext cx="0" cy="595033"/>
          </a:xfrm>
          <a:prstGeom prst="line">
            <a:avLst/>
          </a:prstGeom>
          <a:ln w="19050">
            <a:solidFill>
              <a:srgbClr val="6C5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1660978" y="6496050"/>
            <a:ext cx="207171" cy="180975"/>
          </a:xfrm>
          <a:prstGeom prst="ellipse">
            <a:avLst/>
          </a:prstGeom>
          <a:solidFill>
            <a:srgbClr val="ED656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596283" y="6466123"/>
            <a:ext cx="336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Glober" pitchFamily="50" charset="-52"/>
              </a:rPr>
              <a:t>13</a:t>
            </a:r>
            <a:endParaRPr lang="ru-RU" sz="1100" b="1" dirty="0">
              <a:solidFill>
                <a:schemeClr val="bg1"/>
              </a:solidFill>
              <a:latin typeface="Glober" pitchFamily="50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62025" y="6596928"/>
            <a:ext cx="10591800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saturation sat="66000"/>
                    </a14:imgEffect>
                    <a14:imgEffect>
                      <a14:brightnessContrast bright="-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28"/>
          <a:stretch/>
        </p:blipFill>
        <p:spPr bwMode="auto">
          <a:xfrm>
            <a:off x="231123" y="208480"/>
            <a:ext cx="2280356" cy="8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"/>
          <a:stretch/>
        </p:blipFill>
        <p:spPr bwMode="auto">
          <a:xfrm>
            <a:off x="5783737" y="1035946"/>
            <a:ext cx="5980826" cy="341686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4" y="3921441"/>
            <a:ext cx="5258237" cy="249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976752" y="4533651"/>
            <a:ext cx="5619531" cy="1661989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/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Также создан  раздел в </a:t>
            </a:r>
            <a:r>
              <a:rPr lang="ru-RU" sz="1700" dirty="0">
                <a:solidFill>
                  <a:srgbClr val="C00000"/>
                </a:solidFill>
                <a:latin typeface="Glober" pitchFamily="50" charset="-52"/>
              </a:rPr>
              <a:t>интерактивном помощнике </a:t>
            </a:r>
            <a:r>
              <a:rPr lang="ru-RU" sz="1700" dirty="0">
                <a:latin typeface="Glober" pitchFamily="50" charset="-52"/>
              </a:rPr>
              <a:t>- </a:t>
            </a: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«Гостеприимство». В нем представлены ответы </a:t>
            </a:r>
            <a:r>
              <a:rPr lang="ru-RU" sz="1700" dirty="0" smtClean="0">
                <a:solidFill>
                  <a:srgbClr val="5C4D42"/>
                </a:solidFill>
                <a:latin typeface="Glober" pitchFamily="50" charset="-52"/>
              </a:rPr>
              <a:t>на </a:t>
            </a:r>
            <a:r>
              <a:rPr lang="ru-RU" sz="1700" dirty="0">
                <a:solidFill>
                  <a:srgbClr val="C00000"/>
                </a:solidFill>
                <a:latin typeface="Glober" pitchFamily="50" charset="-52"/>
              </a:rPr>
              <a:t>часто задаваемые вопросы </a:t>
            </a: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по теме, а также обеспечена возможность отправки обращения </a:t>
            </a:r>
            <a:br>
              <a:rPr lang="ru-RU" sz="1700" dirty="0">
                <a:solidFill>
                  <a:srgbClr val="5C4D42"/>
                </a:solidFill>
                <a:latin typeface="Glober" pitchFamily="50" charset="-52"/>
              </a:rPr>
            </a:b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в службу</a:t>
            </a:r>
            <a:r>
              <a:rPr lang="ru-RU" sz="1700" dirty="0">
                <a:latin typeface="Glober" pitchFamily="50" charset="-52"/>
              </a:rPr>
              <a:t> </a:t>
            </a:r>
            <a:r>
              <a:rPr lang="ru-RU" sz="1700" dirty="0">
                <a:solidFill>
                  <a:srgbClr val="C00000"/>
                </a:solidFill>
                <a:latin typeface="Glober" pitchFamily="50" charset="-52"/>
              </a:rPr>
              <a:t>технической поддержки ФГИС Росаккредитации</a:t>
            </a: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. Раздел </a:t>
            </a:r>
            <a:r>
              <a:rPr lang="ru-RU" sz="1700" dirty="0" smtClean="0">
                <a:solidFill>
                  <a:srgbClr val="5C4D42"/>
                </a:solidFill>
                <a:latin typeface="Glober" pitchFamily="50" charset="-52"/>
              </a:rPr>
              <a:t>постоянно пополняется</a:t>
            </a: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.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5553" y="1332471"/>
            <a:ext cx="4764172" cy="1138769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/>
            <a:r>
              <a:rPr lang="ru-RU" sz="1700" b="1" dirty="0">
                <a:solidFill>
                  <a:srgbClr val="C43A51"/>
                </a:solidFill>
                <a:latin typeface="Glober" pitchFamily="50" charset="-52"/>
              </a:rPr>
              <a:t>Актуальная информация </a:t>
            </a:r>
            <a:r>
              <a:rPr lang="ru-RU" sz="1700" b="1" dirty="0">
                <a:solidFill>
                  <a:srgbClr val="5C4D42"/>
                </a:solidFill>
                <a:latin typeface="Glober" pitchFamily="50" charset="-52"/>
              </a:rPr>
              <a:t>для всех заинтересованных лиц  в сфере туристской деятельности размещена на официальном сайте Росаккредитации </a:t>
            </a:r>
            <a:r>
              <a:rPr lang="ru-RU" sz="1700" b="1" u="sng" dirty="0">
                <a:solidFill>
                  <a:srgbClr val="4139EB"/>
                </a:solidFill>
                <a:latin typeface="Glober" pitchFamily="50" charset="-52"/>
              </a:rPr>
              <a:t>https://fsa.gov.ru/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6D0D40C-FAE2-41B1-88EC-C6061AE77A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112" y="2608186"/>
            <a:ext cx="1128259" cy="112825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301B7BD-E7B7-4701-AFD9-AFCC565522FE}"/>
              </a:ext>
            </a:extLst>
          </p:cNvPr>
          <p:cNvSpPr/>
          <p:nvPr/>
        </p:nvSpPr>
        <p:spPr>
          <a:xfrm>
            <a:off x="1975117" y="2575525"/>
            <a:ext cx="3887418" cy="1267009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marL="285750" indent="-285750">
              <a:spcBef>
                <a:spcPts val="500"/>
              </a:spcBef>
              <a:buClr>
                <a:srgbClr val="4139EB"/>
              </a:buClr>
              <a:buFont typeface="Arial" panose="020B0604020202020204" pitchFamily="34" charset="0"/>
              <a:buChar char="•"/>
              <a:tabLst>
                <a:tab pos="2328863" algn="l"/>
              </a:tabLst>
            </a:pP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Презентации</a:t>
            </a:r>
          </a:p>
          <a:p>
            <a:pPr marL="285750" indent="-285750">
              <a:spcBef>
                <a:spcPts val="500"/>
              </a:spcBef>
              <a:buClr>
                <a:srgbClr val="4139EB"/>
              </a:buClr>
              <a:buFont typeface="Arial" panose="020B0604020202020204" pitchFamily="34" charset="0"/>
              <a:buChar char="•"/>
              <a:tabLst>
                <a:tab pos="2328863" algn="l"/>
              </a:tabLst>
            </a:pP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Ссылка на видеоролики</a:t>
            </a:r>
          </a:p>
          <a:p>
            <a:pPr marL="285750" indent="-285750">
              <a:spcBef>
                <a:spcPts val="500"/>
              </a:spcBef>
              <a:buClr>
                <a:srgbClr val="4139EB"/>
              </a:buClr>
              <a:buFont typeface="Arial" panose="020B0604020202020204" pitchFamily="34" charset="0"/>
              <a:buChar char="•"/>
              <a:tabLst>
                <a:tab pos="2328863" algn="l"/>
              </a:tabLst>
            </a:pP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Перечень обязательных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813793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2735628" y="472938"/>
            <a:ext cx="8448939" cy="415495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6C5E55"/>
                </a:solidFill>
                <a:latin typeface="Glober" pitchFamily="50" charset="-52"/>
              </a:rPr>
              <a:t>Полезная информация</a:t>
            </a: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2633399" y="380608"/>
            <a:ext cx="0" cy="595033"/>
          </a:xfrm>
          <a:prstGeom prst="line">
            <a:avLst/>
          </a:prstGeom>
          <a:ln w="19050">
            <a:solidFill>
              <a:srgbClr val="6C5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saturation sat="66000"/>
                    </a14:imgEffect>
                    <a14:imgEffect>
                      <a14:brightnessContrast bright="-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28"/>
          <a:stretch/>
        </p:blipFill>
        <p:spPr bwMode="auto">
          <a:xfrm>
            <a:off x="231123" y="208480"/>
            <a:ext cx="2280356" cy="8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5224D41-058A-4153-8B5C-CE7FB8FF3B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7447" r="266" b="5556"/>
          <a:stretch/>
        </p:blipFill>
        <p:spPr>
          <a:xfrm>
            <a:off x="619125" y="2931764"/>
            <a:ext cx="6697042" cy="3350759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D64582E-8488-458C-97D2-1CB3971EE4E3}"/>
              </a:ext>
            </a:extLst>
          </p:cNvPr>
          <p:cNvSpPr/>
          <p:nvPr/>
        </p:nvSpPr>
        <p:spPr>
          <a:xfrm>
            <a:off x="542924" y="1158991"/>
            <a:ext cx="493395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rgbClr val="434343"/>
                </a:solidFill>
                <a:latin typeface="+mn-lt"/>
              </a:rPr>
              <a:t>С ответами на часто задаваемые вопросы по работе в подсистеме «Гостеприимство» можно ознакомиться на сайте Росаккредитации</a:t>
            </a:r>
            <a:r>
              <a:rPr lang="ru-RU" sz="1700" baseline="0" dirty="0">
                <a:solidFill>
                  <a:srgbClr val="434343"/>
                </a:solidFill>
                <a:latin typeface="+mn-lt"/>
              </a:rPr>
              <a:t> </a:t>
            </a:r>
            <a:br>
              <a:rPr lang="ru-RU" sz="1700" baseline="0" dirty="0">
                <a:solidFill>
                  <a:srgbClr val="434343"/>
                </a:solidFill>
                <a:latin typeface="+mn-lt"/>
              </a:rPr>
            </a:br>
            <a:r>
              <a:rPr lang="ru-RU" sz="1700" baseline="0" dirty="0">
                <a:solidFill>
                  <a:srgbClr val="434343"/>
                </a:solidFill>
                <a:latin typeface="+mn-lt"/>
              </a:rPr>
              <a:t>в разделе «Технологичность». Так там реализован функционал для обращения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в 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Службу</a:t>
            </a:r>
            <a:r>
              <a:rPr lang="ru-RU" sz="1700" b="1" baseline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технической поддержки: </a:t>
            </a:r>
            <a:r>
              <a:rPr lang="ru-RU" sz="1700" dirty="0">
                <a:solidFill>
                  <a:srgbClr val="4E67E7"/>
                </a:solidFill>
                <a:latin typeface="+mn-lt"/>
                <a:hlinkClick r:id="rId6"/>
              </a:rPr>
              <a:t>https://</a:t>
            </a:r>
            <a:r>
              <a:rPr lang="ru-RU" sz="1700" dirty="0" smtClean="0">
                <a:solidFill>
                  <a:srgbClr val="4E67E7"/>
                </a:solidFill>
                <a:latin typeface="+mn-lt"/>
                <a:hlinkClick r:id="rId6"/>
              </a:rPr>
              <a:t>support.fsa.gov.ru</a:t>
            </a:r>
            <a:r>
              <a:rPr lang="ru-RU" sz="1700" dirty="0" smtClean="0">
                <a:solidFill>
                  <a:srgbClr val="4E67E7"/>
                </a:solidFill>
                <a:latin typeface="+mn-lt"/>
              </a:rPr>
              <a:t>  </a:t>
            </a:r>
            <a:endParaRPr lang="ru-RU" sz="1700" dirty="0">
              <a:solidFill>
                <a:srgbClr val="4E67E7"/>
              </a:solidFill>
              <a:latin typeface="+mn-lt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853B96CC-F5C0-489A-8381-A61F1E7F7A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889" b="93611" l="68125" r="83021">
                        <a14:foregroundMark x1="77240" y1="81204" x2="77240" y2="81204"/>
                        <a14:foregroundMark x1="73438" y1="84352" x2="73438" y2="84352"/>
                        <a14:backgroundMark x1="74219" y1="83611" x2="74219" y2="83611"/>
                        <a14:backgroundMark x1="75000" y1="83889" x2="75000" y2="83889"/>
                        <a14:backgroundMark x1="94323" y1="84352" x2="94323" y2="84352"/>
                        <a14:backgroundMark x1="77552" y1="78056" x2="77552" y2="78056"/>
                        <a14:backgroundMark x1="78385" y1="83889" x2="78385" y2="83889"/>
                      </a14:backgroundRemoval>
                    </a14:imgEffect>
                  </a14:imgLayer>
                </a14:imgProps>
              </a:ext>
            </a:extLst>
          </a:blip>
          <a:srcRect l="63802" t="64352" r="14948" b="5555"/>
          <a:stretch/>
        </p:blipFill>
        <p:spPr>
          <a:xfrm>
            <a:off x="5028233" y="4355810"/>
            <a:ext cx="2116484" cy="1685924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23681ECD-3559-4AD0-88FF-E6D153D18BC3}"/>
              </a:ext>
            </a:extLst>
          </p:cNvPr>
          <p:cNvSpPr/>
          <p:nvPr/>
        </p:nvSpPr>
        <p:spPr>
          <a:xfrm>
            <a:off x="7689820" y="6174929"/>
            <a:ext cx="3355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E67E7"/>
                </a:solidFill>
                <a:hlinkClick r:id="rId9"/>
              </a:rPr>
              <a:t>https://</a:t>
            </a:r>
            <a:r>
              <a:rPr lang="ru-RU" sz="1600" dirty="0" smtClean="0">
                <a:solidFill>
                  <a:srgbClr val="4E67E7"/>
                </a:solidFill>
                <a:hlinkClick r:id="rId9"/>
              </a:rPr>
              <a:t>rutube.ru/channel/33516085</a:t>
            </a:r>
            <a:r>
              <a:rPr lang="ru-RU" sz="1600" dirty="0" smtClean="0">
                <a:solidFill>
                  <a:srgbClr val="4E67E7"/>
                </a:solidFill>
              </a:rPr>
              <a:t>  </a:t>
            </a:r>
            <a:endParaRPr lang="ru-RU" sz="1600" dirty="0">
              <a:solidFill>
                <a:srgbClr val="4E67E7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60957399-42E9-4EB3-9335-458FCA3F69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94" t="22592" r="33438" b="18889"/>
          <a:stretch/>
        </p:blipFill>
        <p:spPr>
          <a:xfrm>
            <a:off x="8719193" y="2608070"/>
            <a:ext cx="793458" cy="79220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BA837341-BD10-42C4-9AAB-24A6CAD1D98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3594" t="22870" r="34010" b="19630"/>
          <a:stretch/>
        </p:blipFill>
        <p:spPr>
          <a:xfrm>
            <a:off x="8766798" y="4089435"/>
            <a:ext cx="577513" cy="576584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D2A07F1F-B726-4E97-9B76-C237ED11780C}"/>
              </a:ext>
            </a:extLst>
          </p:cNvPr>
          <p:cNvSpPr/>
          <p:nvPr/>
        </p:nvSpPr>
        <p:spPr>
          <a:xfrm>
            <a:off x="7689820" y="3495896"/>
            <a:ext cx="30681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i="0" u="sng" dirty="0">
                <a:solidFill>
                  <a:srgbClr val="4E67E7"/>
                </a:solidFill>
                <a:effectLst/>
                <a:hlinkClick r:id="rId12"/>
              </a:rPr>
              <a:t>https://t.me/+LyJAGuP83spmODVi</a:t>
            </a:r>
            <a:endParaRPr lang="ru-RU" sz="1600" dirty="0">
              <a:solidFill>
                <a:srgbClr val="4E67E7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535C86D1-7DC1-4B3A-BF14-3D2542EC22B1}"/>
              </a:ext>
            </a:extLst>
          </p:cNvPr>
          <p:cNvSpPr/>
          <p:nvPr/>
        </p:nvSpPr>
        <p:spPr>
          <a:xfrm>
            <a:off x="7710840" y="4795296"/>
            <a:ext cx="3111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4E67E7"/>
                </a:solidFill>
                <a:hlinkClick r:id="rId13"/>
              </a:rPr>
              <a:t>https://t.me/+</a:t>
            </a:r>
            <a:r>
              <a:rPr lang="en-US" sz="1600" dirty="0" smtClean="0">
                <a:solidFill>
                  <a:srgbClr val="4E67E7"/>
                </a:solidFill>
                <a:hlinkClick r:id="rId13"/>
              </a:rPr>
              <a:t>9aUAqauPsrg1NjM6</a:t>
            </a:r>
            <a:r>
              <a:rPr lang="ru-RU" sz="1600" dirty="0" smtClean="0">
                <a:solidFill>
                  <a:srgbClr val="4E67E7"/>
                </a:solidFill>
              </a:rPr>
              <a:t> </a:t>
            </a:r>
            <a:endParaRPr lang="ru-RU" sz="1600" dirty="0">
              <a:solidFill>
                <a:srgbClr val="4E67E7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C58946F0-794B-46C1-B46D-8C235DD7A59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50" t="23479" r="68767" b="61648"/>
          <a:stretch/>
        </p:blipFill>
        <p:spPr>
          <a:xfrm>
            <a:off x="8583339" y="5186070"/>
            <a:ext cx="928976" cy="93838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AFC36A82-4BC1-49BD-9D03-A4264DCB2F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33116" y="4015501"/>
            <a:ext cx="850732" cy="8507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1B77874C-A70F-4AFB-B5F4-AFE58880EC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3116" y="2632970"/>
            <a:ext cx="850732" cy="8507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D97BB97D-F349-44C1-A0DE-A21C371F74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42912" y="1361319"/>
            <a:ext cx="1049052" cy="104905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C23EB041-43C1-46A3-A940-FA0B1A9A00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05017" y="5257069"/>
            <a:ext cx="828791" cy="828791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3F6A1EC3-8C3B-4223-AA79-1A082AAB29BF}"/>
              </a:ext>
            </a:extLst>
          </p:cNvPr>
          <p:cNvSpPr/>
          <p:nvPr/>
        </p:nvSpPr>
        <p:spPr>
          <a:xfrm>
            <a:off x="7520609" y="1184333"/>
            <a:ext cx="437701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434343"/>
                </a:solidFill>
                <a:latin typeface="+mn-lt"/>
              </a:rPr>
              <a:t>Служба ведет диалог в телеграмм каналах, ссылки на которые представлены на слайде. А также, еженедельно на платформе Rutube проводятся вебинары, где в режиме онлайн можно также задать свой вопрос.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DB5D41A-34D9-448D-876A-A4A3860E80D4}"/>
              </a:ext>
            </a:extLst>
          </p:cNvPr>
          <p:cNvSpPr/>
          <p:nvPr/>
        </p:nvSpPr>
        <p:spPr>
          <a:xfrm>
            <a:off x="9344311" y="3980847"/>
            <a:ext cx="19634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434343"/>
                </a:solidFill>
              </a:rPr>
              <a:t>Телеграм-чат: технические </a:t>
            </a:r>
            <a:br>
              <a:rPr lang="ru-RU" sz="1500" dirty="0">
                <a:solidFill>
                  <a:srgbClr val="434343"/>
                </a:solidFill>
              </a:rPr>
            </a:br>
            <a:r>
              <a:rPr lang="ru-RU" sz="1500" dirty="0">
                <a:solidFill>
                  <a:srgbClr val="434343"/>
                </a:solidFill>
              </a:rPr>
              <a:t>вопросы по ФГИС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1B8F4BEF-4754-458E-9636-83507154BCA7}"/>
              </a:ext>
            </a:extLst>
          </p:cNvPr>
          <p:cNvSpPr/>
          <p:nvPr/>
        </p:nvSpPr>
        <p:spPr>
          <a:xfrm>
            <a:off x="9344311" y="5294388"/>
            <a:ext cx="19634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434343"/>
                </a:solidFill>
              </a:rPr>
              <a:t>Rutube-</a:t>
            </a:r>
            <a:r>
              <a:rPr lang="ru-RU" sz="1500" dirty="0">
                <a:solidFill>
                  <a:srgbClr val="434343"/>
                </a:solidFill>
              </a:rPr>
              <a:t>канал </a:t>
            </a:r>
            <a:br>
              <a:rPr lang="ru-RU" sz="1500" dirty="0">
                <a:solidFill>
                  <a:srgbClr val="434343"/>
                </a:solidFill>
              </a:rPr>
            </a:br>
            <a:r>
              <a:rPr lang="ru-RU" sz="1500" dirty="0">
                <a:solidFill>
                  <a:srgbClr val="434343"/>
                </a:solidFill>
              </a:rPr>
              <a:t>ФГИС Инфо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EE3770B9-B26E-4542-93B4-C0CE3380177B}"/>
              </a:ext>
            </a:extLst>
          </p:cNvPr>
          <p:cNvSpPr/>
          <p:nvPr/>
        </p:nvSpPr>
        <p:spPr>
          <a:xfrm>
            <a:off x="9344311" y="2679627"/>
            <a:ext cx="19634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434343"/>
                </a:solidFill>
              </a:rPr>
              <a:t>Телеграм-чат: самооценка средств размещения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962025" y="6596928"/>
            <a:ext cx="10591800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11690454" y="6475583"/>
            <a:ext cx="207171" cy="180975"/>
          </a:xfrm>
          <a:prstGeom prst="ellipse">
            <a:avLst/>
          </a:prstGeom>
          <a:solidFill>
            <a:srgbClr val="ED656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1546983" y="6455181"/>
            <a:ext cx="494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Glober" pitchFamily="50" charset="-52"/>
              </a:rPr>
              <a:t>14</a:t>
            </a:r>
            <a:endParaRPr lang="ru-RU" sz="1100" b="1" dirty="0">
              <a:solidFill>
                <a:schemeClr val="bg1"/>
              </a:solidFill>
              <a:latin typeface="Globe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2131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2735628" y="472938"/>
            <a:ext cx="8448939" cy="415495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6C5E55"/>
                </a:solidFill>
                <a:latin typeface="Glober" pitchFamily="50" charset="-52"/>
              </a:rPr>
              <a:t>Полезная информация</a:t>
            </a: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2633399" y="380608"/>
            <a:ext cx="0" cy="595033"/>
          </a:xfrm>
          <a:prstGeom prst="line">
            <a:avLst/>
          </a:prstGeom>
          <a:ln w="19050">
            <a:solidFill>
              <a:srgbClr val="6C5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1660978" y="6496050"/>
            <a:ext cx="207171" cy="180975"/>
          </a:xfrm>
          <a:prstGeom prst="ellipse">
            <a:avLst/>
          </a:prstGeom>
          <a:solidFill>
            <a:srgbClr val="ED656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517507" y="6466123"/>
            <a:ext cx="494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Glober" pitchFamily="50" charset="-52"/>
              </a:rPr>
              <a:t>15</a:t>
            </a:r>
            <a:endParaRPr lang="ru-RU" sz="1100" b="1" dirty="0">
              <a:solidFill>
                <a:schemeClr val="bg1"/>
              </a:solidFill>
              <a:latin typeface="Glober" pitchFamily="50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62025" y="6596928"/>
            <a:ext cx="10591800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saturation sat="66000"/>
                    </a14:imgEffect>
                    <a14:imgEffect>
                      <a14:brightnessContrast bright="-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28"/>
          <a:stretch/>
        </p:blipFill>
        <p:spPr bwMode="auto">
          <a:xfrm>
            <a:off x="231123" y="208480"/>
            <a:ext cx="2280356" cy="8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76208" y="2993384"/>
            <a:ext cx="5211083" cy="2067229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>
              <a:spcBef>
                <a:spcPts val="500"/>
              </a:spcBef>
            </a:pPr>
            <a:r>
              <a:rPr lang="ru-RU" sz="1500" u="sng" dirty="0">
                <a:solidFill>
                  <a:srgbClr val="7C6F65"/>
                </a:solidFill>
                <a:hlinkClick r:id="rId5"/>
              </a:rPr>
              <a:t>https://rutube.ru/video/ecb2fdacd1b05067248f682a9cd6c6bb/</a:t>
            </a:r>
            <a:r>
              <a:rPr lang="ru-RU" sz="1500" dirty="0">
                <a:solidFill>
                  <a:srgbClr val="7C6F65"/>
                </a:solidFill>
              </a:rPr>
              <a:t> </a:t>
            </a:r>
            <a:r>
              <a:rPr lang="ru-RU" sz="1500" dirty="0">
                <a:solidFill>
                  <a:srgbClr val="5C4D42"/>
                </a:solidFill>
              </a:rPr>
              <a:t>вебинар на тему: «Работа в подсистеме «Гостеприимство»</a:t>
            </a:r>
          </a:p>
          <a:p>
            <a:pPr>
              <a:spcBef>
                <a:spcPts val="500"/>
              </a:spcBef>
            </a:pPr>
            <a:r>
              <a:rPr lang="ru-RU" sz="1500" u="sng" dirty="0">
                <a:solidFill>
                  <a:srgbClr val="7C6F65"/>
                </a:solidFill>
                <a:hlinkClick r:id="rId6"/>
              </a:rPr>
              <a:t>https://rutube.ru/video/5ec19b8861e76f05a46d6e42179d0cd4/</a:t>
            </a:r>
            <a:r>
              <a:rPr lang="ru-RU" sz="1500" dirty="0">
                <a:solidFill>
                  <a:srgbClr val="5C4D42"/>
                </a:solidFill>
              </a:rPr>
              <a:t>вебинар на тему : «Работа аккредитованных организаций </a:t>
            </a:r>
            <a:br>
              <a:rPr lang="ru-RU" sz="1500" dirty="0">
                <a:solidFill>
                  <a:srgbClr val="5C4D42"/>
                </a:solidFill>
              </a:rPr>
            </a:br>
            <a:r>
              <a:rPr lang="ru-RU" sz="1500" dirty="0">
                <a:solidFill>
                  <a:srgbClr val="5C4D42"/>
                </a:solidFill>
              </a:rPr>
              <a:t>в подсистеме «Гостеприимство». </a:t>
            </a:r>
          </a:p>
          <a:p>
            <a:pPr>
              <a:spcBef>
                <a:spcPts val="500"/>
              </a:spcBef>
            </a:pPr>
            <a:r>
              <a:rPr lang="ru-RU" sz="1500" u="sng" dirty="0">
                <a:solidFill>
                  <a:srgbClr val="7C6F65"/>
                </a:solidFill>
                <a:hlinkClick r:id="rId7"/>
              </a:rPr>
              <a:t>https://rutube.ru/video/661556dea606e1f65b0bf4bf834513be/-</a:t>
            </a:r>
            <a:r>
              <a:rPr lang="ru-RU" sz="1500" dirty="0">
                <a:solidFill>
                  <a:srgbClr val="7C6F65"/>
                </a:solidFill>
              </a:rPr>
              <a:t> </a:t>
            </a:r>
            <a:r>
              <a:rPr lang="ru-RU" sz="1500" dirty="0">
                <a:solidFill>
                  <a:srgbClr val="5C4D42"/>
                </a:solidFill>
              </a:rPr>
              <a:t>вебинар на тему: «О применяемом функционале </a:t>
            </a:r>
            <a:br>
              <a:rPr lang="ru-RU" sz="1500" dirty="0">
                <a:solidFill>
                  <a:srgbClr val="5C4D42"/>
                </a:solidFill>
              </a:rPr>
            </a:br>
            <a:r>
              <a:rPr lang="ru-RU" sz="1500" dirty="0">
                <a:solidFill>
                  <a:srgbClr val="5C4D42"/>
                </a:solidFill>
              </a:rPr>
              <a:t>в подсистеме «Гостеприимство»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6209" y="1636242"/>
            <a:ext cx="4952093" cy="848946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>
              <a:spcBef>
                <a:spcPts val="500"/>
              </a:spcBef>
            </a:pPr>
            <a:r>
              <a:rPr lang="ru-RU" sz="1500" u="sng" dirty="0">
                <a:solidFill>
                  <a:srgbClr val="7C6F65"/>
                </a:solidFill>
                <a:hlinkClick r:id="rId8"/>
              </a:rPr>
              <a:t>https://t.me/+7FtyW6KmZIw2N2Zi</a:t>
            </a:r>
            <a:r>
              <a:rPr lang="ru-RU" sz="1500" dirty="0">
                <a:solidFill>
                  <a:srgbClr val="5C4D42"/>
                </a:solidFill>
              </a:rPr>
              <a:t> - телеграмм-канал </a:t>
            </a:r>
            <a:br>
              <a:rPr lang="ru-RU" sz="1500" dirty="0">
                <a:solidFill>
                  <a:srgbClr val="5C4D42"/>
                </a:solidFill>
              </a:rPr>
            </a:br>
            <a:r>
              <a:rPr lang="ru-RU" sz="1500" dirty="0">
                <a:solidFill>
                  <a:srgbClr val="5C4D42"/>
                </a:solidFill>
              </a:rPr>
              <a:t>ФСА Самооценка</a:t>
            </a:r>
          </a:p>
          <a:p>
            <a:pPr>
              <a:spcBef>
                <a:spcPts val="500"/>
              </a:spcBef>
            </a:pPr>
            <a:r>
              <a:rPr lang="ru-RU" sz="1500" u="sng" dirty="0">
                <a:solidFill>
                  <a:srgbClr val="7C6F65"/>
                </a:solidFill>
                <a:hlinkClick r:id="rId9"/>
              </a:rPr>
              <a:t>https://t.me/fsagov</a:t>
            </a:r>
            <a:r>
              <a:rPr lang="ru-RU" sz="1500" dirty="0">
                <a:solidFill>
                  <a:srgbClr val="7C6F65"/>
                </a:solidFill>
              </a:rPr>
              <a:t> </a:t>
            </a:r>
            <a:r>
              <a:rPr lang="ru-RU" sz="1500" dirty="0">
                <a:solidFill>
                  <a:srgbClr val="5C4D42"/>
                </a:solidFill>
              </a:rPr>
              <a:t>- телеграмм-канал Росаккредитации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6209" y="5169701"/>
            <a:ext cx="5211082" cy="123366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>
              <a:spcBef>
                <a:spcPts val="500"/>
              </a:spcBef>
            </a:pPr>
            <a:r>
              <a:rPr lang="ru-RU" sz="1400" u="sng" dirty="0">
                <a:solidFill>
                  <a:srgbClr val="7C6F65"/>
                </a:solidFill>
                <a:hlinkClick r:id="rId10"/>
              </a:rPr>
              <a:t>https://tourism.fsa.gov.ru/ru/main</a:t>
            </a:r>
            <a:r>
              <a:rPr lang="ru-RU" sz="1400" dirty="0">
                <a:solidFill>
                  <a:srgbClr val="7C6F65"/>
                </a:solidFill>
              </a:rPr>
              <a:t> </a:t>
            </a:r>
            <a:r>
              <a:rPr lang="ru-RU" sz="1400" dirty="0">
                <a:solidFill>
                  <a:srgbClr val="5C4D42"/>
                </a:solidFill>
              </a:rPr>
              <a:t>- система «Гостеприимство» </a:t>
            </a:r>
            <a:br>
              <a:rPr lang="ru-RU" sz="1400" dirty="0">
                <a:solidFill>
                  <a:srgbClr val="5C4D42"/>
                </a:solidFill>
              </a:rPr>
            </a:br>
            <a:r>
              <a:rPr lang="ru-RU" sz="1400" dirty="0">
                <a:solidFill>
                  <a:srgbClr val="5C4D42"/>
                </a:solidFill>
              </a:rPr>
              <a:t>(для прохождения самооценки)</a:t>
            </a:r>
          </a:p>
          <a:p>
            <a:pPr>
              <a:spcBef>
                <a:spcPts val="500"/>
              </a:spcBef>
            </a:pPr>
            <a:r>
              <a:rPr lang="ru-RU" sz="1400" u="sng" dirty="0">
                <a:solidFill>
                  <a:srgbClr val="7C6F65"/>
                </a:solidFill>
                <a:hlinkClick r:id="rId11"/>
              </a:rPr>
              <a:t>https://fsa.gov.ru/about/deyatelnost/funktsii-v-sfere-turizma/</a:t>
            </a:r>
            <a:r>
              <a:rPr lang="ru-RU" sz="1400" dirty="0">
                <a:solidFill>
                  <a:srgbClr val="7C6F65"/>
                </a:solidFill>
              </a:rPr>
              <a:t>  </a:t>
            </a:r>
            <a:r>
              <a:rPr lang="ru-RU" sz="1400" dirty="0">
                <a:solidFill>
                  <a:srgbClr val="5C4D42"/>
                </a:solidFill>
              </a:rPr>
              <a:t>- информация по прохождению самооценки (материалы, разъясняющие главные нововведения, видео-урок, НПА)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92018" y="1697555"/>
            <a:ext cx="5428125" cy="523216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r>
              <a:rPr lang="ru-RU" sz="1400" u="sng" dirty="0">
                <a:solidFill>
                  <a:srgbClr val="7C6F65"/>
                </a:solidFill>
                <a:hlinkClick r:id="rId12"/>
              </a:rPr>
              <a:t>https://support.fsa.gov.ru/</a:t>
            </a:r>
            <a:r>
              <a:rPr lang="ru-RU" sz="1400" dirty="0">
                <a:solidFill>
                  <a:srgbClr val="7C6F65"/>
                </a:solidFill>
              </a:rPr>
              <a:t> </a:t>
            </a:r>
            <a:r>
              <a:rPr lang="ru-RU" sz="1400" dirty="0">
                <a:solidFill>
                  <a:srgbClr val="5C4D42"/>
                </a:solidFill>
              </a:rPr>
              <a:t>- интерактивный помощник </a:t>
            </a:r>
            <a:br>
              <a:rPr lang="ru-RU" sz="1400" dirty="0">
                <a:solidFill>
                  <a:srgbClr val="5C4D42"/>
                </a:solidFill>
              </a:rPr>
            </a:br>
            <a:r>
              <a:rPr lang="ru-RU" sz="1400" dirty="0">
                <a:solidFill>
                  <a:srgbClr val="5C4D42"/>
                </a:solidFill>
              </a:rPr>
              <a:t>(часто задаваемые вопросы ФГИС Росаккредитации)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59946" y="2766560"/>
            <a:ext cx="4811143" cy="3365020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>
              <a:spcBef>
                <a:spcPts val="500"/>
              </a:spcBef>
            </a:pPr>
            <a:r>
              <a:rPr lang="ru-RU" sz="1400" u="sng" dirty="0">
                <a:solidFill>
                  <a:srgbClr val="7C6F65"/>
                </a:solidFill>
                <a:hlinkClick r:id="rId13"/>
              </a:rPr>
              <a:t>https://www.gosuslugi.ru/help/faq/company_profile/</a:t>
            </a:r>
            <a:br>
              <a:rPr lang="ru-RU" sz="1400" u="sng" dirty="0">
                <a:solidFill>
                  <a:srgbClr val="7C6F65"/>
                </a:solidFill>
                <a:hlinkClick r:id="rId13"/>
              </a:rPr>
            </a:br>
            <a:r>
              <a:rPr lang="ru-RU" sz="1400" u="sng" dirty="0">
                <a:solidFill>
                  <a:srgbClr val="7C6F65"/>
                </a:solidFill>
                <a:hlinkClick r:id="rId13"/>
              </a:rPr>
              <a:t>sotrudnik_k_uz</a:t>
            </a:r>
            <a:r>
              <a:rPr lang="ru-RU" sz="1400" dirty="0">
                <a:solidFill>
                  <a:srgbClr val="7C6F65"/>
                </a:solidFill>
              </a:rPr>
              <a:t> </a:t>
            </a:r>
            <a:r>
              <a:rPr lang="ru-RU" sz="1400" dirty="0">
                <a:solidFill>
                  <a:srgbClr val="5C4D42"/>
                </a:solidFill>
              </a:rPr>
              <a:t> -информация о добавлении сотрудника </a:t>
            </a:r>
            <a:br>
              <a:rPr lang="ru-RU" sz="1400" dirty="0">
                <a:solidFill>
                  <a:srgbClr val="5C4D42"/>
                </a:solidFill>
              </a:rPr>
            </a:br>
            <a:r>
              <a:rPr lang="ru-RU" sz="1400" dirty="0">
                <a:solidFill>
                  <a:srgbClr val="5C4D42"/>
                </a:solidFill>
              </a:rPr>
              <a:t>в личный кабинет организации</a:t>
            </a:r>
          </a:p>
          <a:p>
            <a:pPr>
              <a:spcBef>
                <a:spcPts val="500"/>
              </a:spcBef>
            </a:pPr>
            <a:r>
              <a:rPr lang="ru-RU" sz="1400" dirty="0">
                <a:solidFill>
                  <a:srgbClr val="7C6F65"/>
                </a:solidFill>
              </a:rPr>
              <a:t> </a:t>
            </a:r>
            <a:r>
              <a:rPr lang="ru-RU" sz="1400" u="sng" dirty="0">
                <a:solidFill>
                  <a:srgbClr val="7C6F65"/>
                </a:solidFill>
                <a:hlinkClick r:id="rId14"/>
              </a:rPr>
              <a:t>https://fias.nalog.ru/FindOktmo</a:t>
            </a:r>
            <a:r>
              <a:rPr lang="ru-RU" sz="1400" dirty="0">
                <a:solidFill>
                  <a:srgbClr val="7C6F65"/>
                </a:solidFill>
              </a:rPr>
              <a:t> </a:t>
            </a:r>
            <a:r>
              <a:rPr lang="ru-RU" sz="1400" dirty="0">
                <a:solidFill>
                  <a:srgbClr val="5C4D42"/>
                </a:solidFill>
              </a:rPr>
              <a:t>– </a:t>
            </a:r>
            <a:br>
              <a:rPr lang="ru-RU" sz="1400" dirty="0">
                <a:solidFill>
                  <a:srgbClr val="5C4D42"/>
                </a:solidFill>
              </a:rPr>
            </a:br>
            <a:r>
              <a:rPr lang="ru-RU" sz="1400" dirty="0">
                <a:solidFill>
                  <a:srgbClr val="5C4D42"/>
                </a:solidFill>
              </a:rPr>
              <a:t>информация о присвоении\изменении адреса </a:t>
            </a:r>
          </a:p>
          <a:p>
            <a:pPr>
              <a:spcBef>
                <a:spcPts val="500"/>
              </a:spcBef>
            </a:pPr>
            <a:r>
              <a:rPr lang="ru-RU" sz="1400" u="sng" dirty="0">
                <a:solidFill>
                  <a:srgbClr val="7C6F65"/>
                </a:solidFill>
                <a:hlinkClick r:id="rId15"/>
              </a:rPr>
              <a:t>https://fias.nalog.ru</a:t>
            </a:r>
            <a:r>
              <a:rPr lang="ru-RU" sz="1400" dirty="0">
                <a:solidFill>
                  <a:srgbClr val="7C6F65"/>
                </a:solidFill>
              </a:rPr>
              <a:t> </a:t>
            </a:r>
            <a:r>
              <a:rPr lang="ru-RU" sz="1400" dirty="0">
                <a:solidFill>
                  <a:srgbClr val="5C4D42"/>
                </a:solidFill>
              </a:rPr>
              <a:t>– </a:t>
            </a:r>
            <a:br>
              <a:rPr lang="ru-RU" sz="1400" dirty="0">
                <a:solidFill>
                  <a:srgbClr val="5C4D42"/>
                </a:solidFill>
              </a:rPr>
            </a:br>
            <a:r>
              <a:rPr lang="ru-RU" sz="1400" dirty="0">
                <a:solidFill>
                  <a:srgbClr val="5C4D42"/>
                </a:solidFill>
              </a:rPr>
              <a:t>ФИАС (для проверки наличия адреса в базе)</a:t>
            </a:r>
          </a:p>
          <a:p>
            <a:pPr>
              <a:spcBef>
                <a:spcPts val="500"/>
              </a:spcBef>
            </a:pPr>
            <a:r>
              <a:rPr lang="ru-RU" sz="1400" u="sng" dirty="0">
                <a:solidFill>
                  <a:srgbClr val="7C6F65"/>
                </a:solidFill>
                <a:hlinkClick r:id="rId16"/>
              </a:rPr>
              <a:t>https://docs.cntd.ru/document/1310741383?marker=7DC0K7</a:t>
            </a:r>
            <a:r>
              <a:rPr lang="ru-RU" sz="1400" dirty="0">
                <a:solidFill>
                  <a:srgbClr val="7C6F65"/>
                </a:solidFill>
              </a:rPr>
              <a:t>  -</a:t>
            </a:r>
            <a:r>
              <a:rPr lang="ru-RU" sz="1400" dirty="0">
                <a:solidFill>
                  <a:srgbClr val="5C4D42"/>
                </a:solidFill>
              </a:rPr>
              <a:t>ПОСТАНОВЛЕНИЕ от 27 декабря 2024 года № 1951 «Об утверждении Положения о классификации средств размещения»</a:t>
            </a:r>
          </a:p>
          <a:p>
            <a:pPr>
              <a:spcBef>
                <a:spcPts val="500"/>
              </a:spcBef>
            </a:pPr>
            <a:r>
              <a:rPr lang="ru-RU" sz="1400" u="sng" dirty="0">
                <a:solidFill>
                  <a:srgbClr val="7C6F65"/>
                </a:solidFill>
                <a:hlinkClick r:id="rId17"/>
              </a:rPr>
              <a:t>https://www.consultant.ru/document/cons_doc_LAW_182661/</a:t>
            </a:r>
            <a:r>
              <a:rPr lang="ru-RU" sz="1400" dirty="0">
                <a:solidFill>
                  <a:srgbClr val="7C6F65"/>
                </a:solidFill>
              </a:rPr>
              <a:t> </a:t>
            </a:r>
            <a:r>
              <a:rPr lang="ru-RU" sz="1400" dirty="0">
                <a:solidFill>
                  <a:srgbClr val="5C4D42"/>
                </a:solidFill>
              </a:rPr>
              <a:t>- Федеральный закон «О государственной регистрации недвижимости»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02145" y="1266914"/>
            <a:ext cx="2100463" cy="369328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r>
              <a:rPr lang="ru-RU" b="1" dirty="0">
                <a:solidFill>
                  <a:srgbClr val="C43A51"/>
                </a:solidFill>
              </a:rPr>
              <a:t>Телеграмм-каналы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42857" y1="31818" x2="42857" y2="31818"/>
                        <a14:foregroundMark x1="62500" y1="53030" x2="62500" y2="53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6" y="1197823"/>
            <a:ext cx="395519" cy="46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02145" y="2635578"/>
            <a:ext cx="1210539" cy="369328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r>
              <a:rPr lang="ru-RU" b="1" dirty="0">
                <a:solidFill>
                  <a:srgbClr val="C43A51"/>
                </a:solidFill>
              </a:rPr>
              <a:t>Вебинары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5" y="2601492"/>
            <a:ext cx="423770" cy="43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66907" y="1246233"/>
            <a:ext cx="2961147" cy="369328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r>
              <a:rPr lang="ru-RU" b="1" dirty="0">
                <a:solidFill>
                  <a:srgbClr val="C43A51"/>
                </a:solidFill>
              </a:rPr>
              <a:t>Интерактивный помощник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66907" y="2329740"/>
            <a:ext cx="3157703" cy="359072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r>
              <a:rPr lang="ru-RU" sz="1700" b="1" dirty="0">
                <a:solidFill>
                  <a:srgbClr val="C43A51"/>
                </a:solidFill>
              </a:rPr>
              <a:t>Иная справочная информация</a:t>
            </a: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77" y="1175672"/>
            <a:ext cx="395520" cy="49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8F8FD"/>
              </a:clrFrom>
              <a:clrTo>
                <a:srgbClr val="F8F8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  <a14:imgEffect>
                      <a14:sharpenSoften amount="23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99" y="2194117"/>
            <a:ext cx="498677" cy="61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saturation sat="66000"/>
                    </a14:imgEffect>
                    <a14:imgEffect>
                      <a14:brightnessContrast bright="-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045" b="16528"/>
          <a:stretch/>
        </p:blipFill>
        <p:spPr bwMode="auto">
          <a:xfrm>
            <a:off x="378375" y="5109857"/>
            <a:ext cx="397834" cy="43789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6EF42388-B80C-4D49-BC21-60F44CC93EE7}"/>
              </a:ext>
            </a:extLst>
          </p:cNvPr>
          <p:cNvGrpSpPr/>
          <p:nvPr/>
        </p:nvGrpSpPr>
        <p:grpSpPr>
          <a:xfrm>
            <a:off x="5567284" y="5169701"/>
            <a:ext cx="1443203" cy="1215329"/>
            <a:chOff x="3588667" y="7394777"/>
            <a:chExt cx="2088869" cy="1800024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3" t="2587" r="5753"/>
            <a:stretch/>
          </p:blipFill>
          <p:spPr bwMode="auto">
            <a:xfrm>
              <a:off x="3588667" y="7394777"/>
              <a:ext cx="2088869" cy="1800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000"/>
                      </a14:imgEffect>
                      <a14:imgEffect>
                        <a14:saturation sat="66000"/>
                      </a14:imgEffect>
                      <a14:imgEffect>
                        <a14:brightnessContrast bright="-3000" contras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045" b="16528"/>
            <a:stretch/>
          </p:blipFill>
          <p:spPr bwMode="auto">
            <a:xfrm>
              <a:off x="4878020" y="8337175"/>
              <a:ext cx="314873" cy="34658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6529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3840528" y="2939913"/>
            <a:ext cx="8448939" cy="677078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6C5E55"/>
                </a:solidFill>
                <a:latin typeface="Glober" pitchFamily="50" charset="-52"/>
              </a:rPr>
              <a:t>Спасибо за внимание!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62025" y="6596928"/>
            <a:ext cx="10591800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saturation sat="66000"/>
                    </a14:imgEffect>
                    <a14:imgEffect>
                      <a14:brightnessContrast bright="-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28"/>
          <a:stretch/>
        </p:blipFill>
        <p:spPr bwMode="auto">
          <a:xfrm>
            <a:off x="231123" y="208480"/>
            <a:ext cx="2280356" cy="8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65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2735628" y="472938"/>
            <a:ext cx="8448939" cy="415495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6C5E55"/>
                </a:solidFill>
                <a:latin typeface="Glober" pitchFamily="50" charset="-52"/>
                <a:cs typeface="+mn-cs"/>
              </a:rPr>
              <a:t>Полномочия Росаккредитации</a:t>
            </a: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2633399" y="380608"/>
            <a:ext cx="0" cy="595033"/>
          </a:xfrm>
          <a:prstGeom prst="line">
            <a:avLst/>
          </a:prstGeom>
          <a:ln w="19050">
            <a:solidFill>
              <a:srgbClr val="6C5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1660978" y="6496050"/>
            <a:ext cx="207171" cy="180975"/>
          </a:xfrm>
          <a:prstGeom prst="ellipse">
            <a:avLst/>
          </a:prstGeom>
          <a:solidFill>
            <a:srgbClr val="ED656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553825" y="6466123"/>
            <a:ext cx="40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Glober" pitchFamily="50" charset="-52"/>
              </a:rPr>
              <a:t>2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62025" y="6596928"/>
            <a:ext cx="10591800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saturation sat="66000"/>
                    </a14:imgEffect>
                    <a14:imgEffect>
                      <a14:brightnessContrast bright="-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28"/>
          <a:stretch/>
        </p:blipFill>
        <p:spPr bwMode="auto">
          <a:xfrm>
            <a:off x="231123" y="208480"/>
            <a:ext cx="2280356" cy="8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6136" y="1401255"/>
            <a:ext cx="11583927" cy="615549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r>
              <a:rPr lang="ru-RU" sz="1700" b="1" dirty="0">
                <a:solidFill>
                  <a:srgbClr val="5C4D42"/>
                </a:solidFill>
                <a:latin typeface="Glober" pitchFamily="50" charset="-52"/>
              </a:rPr>
              <a:t>Федеральная служба по аккредитации является уполномоченным федеральным органом исполнительной власти, осуществляющим функции </a:t>
            </a:r>
            <a:r>
              <a:rPr lang="ru-RU" sz="1700" b="1" dirty="0">
                <a:solidFill>
                  <a:srgbClr val="C43A51"/>
                </a:solidFill>
                <a:latin typeface="Glober" pitchFamily="50" charset="-52"/>
              </a:rPr>
              <a:t>национального органа Российской Федерации по аккредитации</a:t>
            </a:r>
            <a:endParaRPr lang="ru-RU" b="1" dirty="0">
              <a:solidFill>
                <a:srgbClr val="7C6F65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31043" y="2245047"/>
            <a:ext cx="5146194" cy="4431978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ru-RU" sz="1700" b="1" dirty="0">
                <a:solidFill>
                  <a:srgbClr val="5C4D42"/>
                </a:solidFill>
                <a:latin typeface="Glober" pitchFamily="50" charset="-52"/>
              </a:rPr>
              <a:t>формирование и ведение реестра организаций, осуществляющих классификацию в сфере туристской индустрии;</a:t>
            </a:r>
          </a:p>
          <a:p>
            <a:pPr algn="just">
              <a:spcBef>
                <a:spcPts val="1800"/>
              </a:spcBef>
            </a:pPr>
            <a:r>
              <a:rPr lang="ru-RU" sz="1700" b="1" dirty="0">
                <a:solidFill>
                  <a:srgbClr val="5C4D42"/>
                </a:solidFill>
                <a:latin typeface="Glober" pitchFamily="50" charset="-52"/>
              </a:rPr>
              <a:t>формирование и ведение единого реестра объектов классификации в сфере туристской индустрии;</a:t>
            </a:r>
          </a:p>
          <a:p>
            <a:pPr algn="just">
              <a:spcBef>
                <a:spcPts val="1800"/>
              </a:spcBef>
            </a:pPr>
            <a:r>
              <a:rPr lang="ru-RU" sz="1700" b="1" dirty="0">
                <a:solidFill>
                  <a:srgbClr val="5C4D42"/>
                </a:solidFill>
                <a:latin typeface="Glober" pitchFamily="50" charset="-52"/>
              </a:rPr>
              <a:t>проведение аккредитации организаций, осуществляющих классификацию объектов классификации в сфере туристской индустрии;</a:t>
            </a:r>
          </a:p>
          <a:p>
            <a:pPr algn="just">
              <a:spcBef>
                <a:spcPts val="1800"/>
              </a:spcBef>
            </a:pPr>
            <a:r>
              <a:rPr lang="ru-RU" sz="1700" b="1" dirty="0">
                <a:solidFill>
                  <a:srgbClr val="5C4D42"/>
                </a:solidFill>
                <a:latin typeface="Glober" pitchFamily="50" charset="-52"/>
              </a:rPr>
              <a:t>подтверждение компетентности организаций, осуществляющих классификацию в сфере туристской индустрии.</a:t>
            </a:r>
          </a:p>
          <a:p>
            <a:pPr>
              <a:spcBef>
                <a:spcPts val="1800"/>
              </a:spcBef>
            </a:pPr>
            <a:endParaRPr lang="ru-RU" b="1" dirty="0">
              <a:solidFill>
                <a:srgbClr val="5C4D42"/>
              </a:solidFill>
              <a:latin typeface="Glober" pitchFamily="50" charset="-52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6" y="2795768"/>
            <a:ext cx="3794033" cy="251578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83239" y="3280661"/>
            <a:ext cx="3096418" cy="1600434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ctr"/>
            <a:r>
              <a:rPr lang="ru-RU" sz="1400" b="1" dirty="0">
                <a:solidFill>
                  <a:srgbClr val="C43A51"/>
                </a:solidFill>
                <a:latin typeface="Glober" pitchFamily="50" charset="-52"/>
              </a:rPr>
              <a:t>Полномочия Росаккредитации установлены Положением </a:t>
            </a:r>
            <a:br>
              <a:rPr lang="ru-RU" sz="1400" b="1" dirty="0">
                <a:solidFill>
                  <a:srgbClr val="C43A51"/>
                </a:solidFill>
                <a:latin typeface="Glober" pitchFamily="50" charset="-52"/>
              </a:rPr>
            </a:br>
            <a:r>
              <a:rPr lang="ru-RU" sz="1400" b="1" dirty="0">
                <a:solidFill>
                  <a:srgbClr val="C43A51"/>
                </a:solidFill>
                <a:latin typeface="Glober" pitchFamily="50" charset="-52"/>
              </a:rPr>
              <a:t>о Федеральной службе </a:t>
            </a:r>
            <a:br>
              <a:rPr lang="ru-RU" sz="1400" b="1" dirty="0">
                <a:solidFill>
                  <a:srgbClr val="C43A51"/>
                </a:solidFill>
                <a:latin typeface="Glober" pitchFamily="50" charset="-52"/>
              </a:rPr>
            </a:br>
            <a:r>
              <a:rPr lang="ru-RU" sz="1400" b="1" dirty="0">
                <a:solidFill>
                  <a:srgbClr val="C43A51"/>
                </a:solidFill>
                <a:latin typeface="Glober" pitchFamily="50" charset="-52"/>
              </a:rPr>
              <a:t>по аккредитации, утвержденным постановлением Правительства Российской Федерации                    от 17 октября 2011 г. № 845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9335847D-9322-49DD-B87C-11FF73C53117}"/>
              </a:ext>
            </a:extLst>
          </p:cNvPr>
          <p:cNvGrpSpPr/>
          <p:nvPr/>
        </p:nvGrpSpPr>
        <p:grpSpPr>
          <a:xfrm>
            <a:off x="4829726" y="2076662"/>
            <a:ext cx="1048623" cy="989424"/>
            <a:chOff x="3939809" y="2016525"/>
            <a:chExt cx="1048623" cy="98942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339" t="61034" r="72546" b="25873"/>
            <a:stretch/>
          </p:blipFill>
          <p:spPr>
            <a:xfrm>
              <a:off x="4032526" y="2016525"/>
              <a:ext cx="955906" cy="98942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463" b="35741" l="17396" r="29323">
                          <a14:foregroundMark x1="26823" y1="31204" x2="26823" y2="31204"/>
                          <a14:foregroundMark x1="23177" y1="30833" x2="23177" y2="30833"/>
                          <a14:foregroundMark x1="26510" y1="29907" x2="26510" y2="29907"/>
                          <a14:foregroundMark x1="26406" y1="30648" x2="26406" y2="30648"/>
                          <a14:foregroundMark x1="24896" y1="29352" x2="24896" y2="29352"/>
                          <a14:foregroundMark x1="25000" y1="30648" x2="25000" y2="30648"/>
                          <a14:foregroundMark x1="24635" y1="30185" x2="24635" y2="30185"/>
                          <a14:foregroundMark x1="24583" y1="28704" x2="24583" y2="28704"/>
                          <a14:foregroundMark x1="25313" y1="32963" x2="25313" y2="32963"/>
                          <a14:foregroundMark x1="24896" y1="32593" x2="24896" y2="32593"/>
                          <a14:foregroundMark x1="24844" y1="31574" x2="24844" y2="31574"/>
                          <a14:foregroundMark x1="26927" y1="32685" x2="26927" y2="32685"/>
                          <a14:foregroundMark x1="27240" y1="33333" x2="27240" y2="33333"/>
                          <a14:foregroundMark x1="26667" y1="34074" x2="26667" y2="34074"/>
                          <a14:foregroundMark x1="26302" y1="33704" x2="26302" y2="33704"/>
                          <a14:foregroundMark x1="26302" y1="32870" x2="26302" y2="32870"/>
                          <a14:foregroundMark x1="25573" y1="33333" x2="25573" y2="33333"/>
                          <a14:foregroundMark x1="24635" y1="33333" x2="24635" y2="33333"/>
                          <a14:foregroundMark x1="23177" y1="33426" x2="23177" y2="33426"/>
                          <a14:backgroundMark x1="23281" y1="30648" x2="23281" y2="30648"/>
                          <a14:backgroundMark x1="22552" y1="31667" x2="22552" y2="31667"/>
                        </a14:backgroundRemoval>
                      </a14:imgEffect>
                    </a14:imgLayer>
                  </a14:imgProps>
                </a:ext>
              </a:extLst>
            </a:blip>
            <a:srcRect l="23270" t="27354" r="71868" b="64491"/>
            <a:stretch/>
          </p:blipFill>
          <p:spPr>
            <a:xfrm>
              <a:off x="3939809" y="2445859"/>
              <a:ext cx="540751" cy="510259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50E85C19-FC9C-40E7-82A9-6C6BAB11BB76}"/>
              </a:ext>
            </a:extLst>
          </p:cNvPr>
          <p:cNvGrpSpPr/>
          <p:nvPr/>
        </p:nvGrpSpPr>
        <p:grpSpPr>
          <a:xfrm>
            <a:off x="4808321" y="3196891"/>
            <a:ext cx="1049861" cy="979810"/>
            <a:chOff x="3860459" y="3272352"/>
            <a:chExt cx="975411" cy="910328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339" t="61034" r="72546" b="25873"/>
            <a:stretch/>
          </p:blipFill>
          <p:spPr>
            <a:xfrm>
              <a:off x="3956380" y="3272352"/>
              <a:ext cx="879490" cy="910328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4167" b="47593" l="14844" r="24010">
                          <a14:foregroundMark x1="17344" y1="38241" x2="17344" y2="38241"/>
                          <a14:foregroundMark x1="17552" y1="36852" x2="17552" y2="36852"/>
                          <a14:foregroundMark x1="21979" y1="36574" x2="21979" y2="36574"/>
                          <a14:foregroundMark x1="22188" y1="38333" x2="22188" y2="38333"/>
                          <a14:foregroundMark x1="22188" y1="40278" x2="22188" y2="40278"/>
                          <a14:foregroundMark x1="17188" y1="40278" x2="17188" y2="40278"/>
                          <a14:foregroundMark x1="20156" y1="44722" x2="20156" y2="44722"/>
                          <a14:foregroundMark x1="19427" y1="45463" x2="19427" y2="45463"/>
                        </a14:backgroundRemoval>
                      </a14:imgEffect>
                    </a14:imgLayer>
                  </a14:imgProps>
                </a:ext>
              </a:extLst>
            </a:blip>
            <a:srcRect l="15090" t="34264" r="76221" b="52649"/>
            <a:stretch/>
          </p:blipFill>
          <p:spPr>
            <a:xfrm>
              <a:off x="3860459" y="3647118"/>
              <a:ext cx="517774" cy="438668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98" t="44944" r="71649" b="34532"/>
          <a:stretch/>
        </p:blipFill>
        <p:spPr>
          <a:xfrm>
            <a:off x="4869157" y="4160763"/>
            <a:ext cx="828942" cy="9913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43" t="73475" r="72296" b="13828"/>
          <a:stretch/>
        </p:blipFill>
        <p:spPr>
          <a:xfrm>
            <a:off x="4773280" y="5239020"/>
            <a:ext cx="1020695" cy="114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5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2735628" y="472938"/>
            <a:ext cx="8448939" cy="415495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6C5E55"/>
                </a:solidFill>
                <a:latin typeface="Glober" pitchFamily="50" charset="-52"/>
                <a:cs typeface="+mn-cs"/>
              </a:rPr>
              <a:t>Реестры в сфере туризма</a:t>
            </a: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2633399" y="380608"/>
            <a:ext cx="0" cy="595033"/>
          </a:xfrm>
          <a:prstGeom prst="line">
            <a:avLst/>
          </a:prstGeom>
          <a:ln w="19050">
            <a:solidFill>
              <a:srgbClr val="6C5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1660978" y="6496050"/>
            <a:ext cx="207171" cy="180975"/>
          </a:xfrm>
          <a:prstGeom prst="ellipse">
            <a:avLst/>
          </a:prstGeom>
          <a:solidFill>
            <a:srgbClr val="ED656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655416" y="6466123"/>
            <a:ext cx="212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Glober" pitchFamily="50" charset="-52"/>
              </a:rPr>
              <a:t>3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62025" y="6596928"/>
            <a:ext cx="10591800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" b="6495"/>
          <a:stretch/>
        </p:blipFill>
        <p:spPr bwMode="auto">
          <a:xfrm>
            <a:off x="1066799" y="1245978"/>
            <a:ext cx="10487025" cy="349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62025" y="5017841"/>
            <a:ext cx="5296465" cy="1569656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lober" pitchFamily="50" charset="-52"/>
              </a:rPr>
              <a:t>Указом Президента РФ от 08.08.2023 № 588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lober" pitchFamily="50" charset="-52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lober" pitchFamily="50" charset="-52"/>
              </a:rPr>
              <a:t>Федеральной службе по аккредитации (далее - Росаккредитация) </a:t>
            </a:r>
            <a:r>
              <a:rPr lang="ru-RU" sz="1600" b="1" dirty="0">
                <a:solidFill>
                  <a:srgbClr val="C43A51"/>
                </a:solidFill>
                <a:latin typeface="Glober" pitchFamily="50" charset="-52"/>
              </a:rPr>
              <a:t>переданы функции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lober" pitchFamily="50" charset="-52"/>
              </a:rPr>
              <a:t>по ведению Единого перечня классифицированных гостиниц, горнолыжных трасс, пляжей</a:t>
            </a:r>
          </a:p>
          <a:p>
            <a:pPr algn="just"/>
            <a:r>
              <a:rPr lang="ru-RU" sz="1600" b="1" dirty="0">
                <a:solidFill>
                  <a:srgbClr val="C43A51"/>
                </a:solidFill>
                <a:latin typeface="Glober" pitchFamily="50" charset="-52"/>
              </a:rPr>
              <a:t>  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"/>
                    </a14:imgEffect>
                    <a14:imgEffect>
                      <a14:saturation sat="66000"/>
                    </a14:imgEffect>
                    <a14:imgEffect>
                      <a14:brightnessContrast bright="-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28"/>
          <a:stretch/>
        </p:blipFill>
        <p:spPr bwMode="auto">
          <a:xfrm>
            <a:off x="231123" y="208480"/>
            <a:ext cx="2280356" cy="8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714BC33-C3BF-4FFA-A49C-0D9FBAE57E7A}"/>
              </a:ext>
            </a:extLst>
          </p:cNvPr>
          <p:cNvSpPr txBox="1"/>
          <p:nvPr/>
        </p:nvSpPr>
        <p:spPr>
          <a:xfrm>
            <a:off x="8058145" y="5017841"/>
            <a:ext cx="3225912" cy="1323435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r>
              <a:rPr lang="ru-RU" sz="1600" b="1" dirty="0">
                <a:solidFill>
                  <a:srgbClr val="C43A51"/>
                </a:solidFill>
                <a:latin typeface="Glober" pitchFamily="50" charset="-52"/>
              </a:rPr>
              <a:t>Актуальные реестры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lober" pitchFamily="50" charset="-52"/>
              </a:rPr>
              <a:t>размещены на официальном сайте Росаккредитации </a:t>
            </a:r>
            <a:r>
              <a:rPr lang="ru-RU" sz="1600" b="1" u="sng" dirty="0">
                <a:solidFill>
                  <a:srgbClr val="4139EB"/>
                </a:solidFill>
                <a:latin typeface="Glober" pitchFamily="50" charset="-52"/>
              </a:rPr>
              <a:t>https://fsa.gov.ru/ </a:t>
            </a:r>
            <a:br>
              <a:rPr lang="ru-RU" sz="1600" b="1" u="sng" dirty="0">
                <a:solidFill>
                  <a:srgbClr val="4139EB"/>
                </a:solidFill>
                <a:latin typeface="Glober" pitchFamily="50" charset="-52"/>
              </a:rPr>
            </a:b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lober" pitchFamily="50" charset="-52"/>
              </a:rPr>
              <a:t>в разделе Реестры</a:t>
            </a:r>
            <a:endParaRPr lang="ru-RU" sz="1600" b="1" dirty="0">
              <a:solidFill>
                <a:srgbClr val="C43A51"/>
              </a:solidFill>
              <a:latin typeface="Glober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7A751A5-1A55-4F1B-B27A-4BC1F10C1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291" y="5100914"/>
            <a:ext cx="1157287" cy="11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6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2735628" y="472938"/>
            <a:ext cx="8448939" cy="415495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6C5E55"/>
                </a:solidFill>
                <a:latin typeface="Glober" pitchFamily="50" charset="-52"/>
                <a:cs typeface="+mn-cs"/>
              </a:rPr>
              <a:t>Реестры </a:t>
            </a:r>
            <a:r>
              <a:rPr lang="ru-RU" sz="1900" b="1" dirty="0">
                <a:solidFill>
                  <a:srgbClr val="6C5E55"/>
                </a:solidFill>
                <a:latin typeface="Glober" pitchFamily="50" charset="-52"/>
              </a:rPr>
              <a:t>в сфере туризма</a:t>
            </a:r>
            <a:endParaRPr lang="ru-RU" sz="1900" b="1" dirty="0">
              <a:solidFill>
                <a:srgbClr val="6C5E55"/>
              </a:solidFill>
              <a:latin typeface="Glober" pitchFamily="50" charset="-52"/>
              <a:cs typeface="+mn-cs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2633399" y="380608"/>
            <a:ext cx="0" cy="595033"/>
          </a:xfrm>
          <a:prstGeom prst="line">
            <a:avLst/>
          </a:prstGeom>
          <a:ln w="19050">
            <a:solidFill>
              <a:srgbClr val="6C5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1660978" y="6496050"/>
            <a:ext cx="207171" cy="180975"/>
          </a:xfrm>
          <a:prstGeom prst="ellipse">
            <a:avLst/>
          </a:prstGeom>
          <a:solidFill>
            <a:srgbClr val="ED656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655416" y="6466123"/>
            <a:ext cx="212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Glober" pitchFamily="50" charset="-52"/>
              </a:rPr>
              <a:t>4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62025" y="6596928"/>
            <a:ext cx="10591800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saturation sat="66000"/>
                    </a14:imgEffect>
                    <a14:imgEffect>
                      <a14:brightnessContrast bright="-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28"/>
          <a:stretch/>
        </p:blipFill>
        <p:spPr bwMode="auto">
          <a:xfrm>
            <a:off x="231123" y="208480"/>
            <a:ext cx="2280356" cy="8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1" y="1171198"/>
            <a:ext cx="5457824" cy="199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5"/>
          <p:cNvSpPr txBox="1">
            <a:spLocks/>
          </p:cNvSpPr>
          <p:nvPr/>
        </p:nvSpPr>
        <p:spPr>
          <a:xfrm>
            <a:off x="6499733" y="4289540"/>
            <a:ext cx="5264830" cy="642504"/>
          </a:xfrm>
          <a:prstGeom prst="rect">
            <a:avLst/>
          </a:prstGeom>
        </p:spPr>
        <p:txBody>
          <a:bodyPr/>
          <a:lstStyle>
            <a:lvl1pPr marL="457083" indent="-457083" algn="l" defTabSz="121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58" indent="-380906" algn="l" defTabSz="12189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621" indent="-304720" algn="l" defTabSz="121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067" indent="-304720" algn="l" defTabSz="12189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18" indent="-304720" algn="l" defTabSz="12189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0" indent="-304720" algn="l" defTabSz="121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13" indent="-304720" algn="l" defTabSz="121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60" indent="-304720" algn="l" defTabSz="121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6" indent="-304720" algn="l" defTabSz="121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1800" b="1" dirty="0">
                <a:solidFill>
                  <a:srgbClr val="C43A51"/>
                </a:solidFill>
                <a:latin typeface="Glober" pitchFamily="50" charset="-52"/>
              </a:rPr>
              <a:t>Возможность поиска </a:t>
            </a:r>
            <a:r>
              <a:rPr lang="ru-RU" sz="1800" b="1" dirty="0">
                <a:solidFill>
                  <a:srgbClr val="7C6F65"/>
                </a:solidFill>
                <a:latin typeface="Glober" pitchFamily="50" charset="-52"/>
              </a:rPr>
              <a:t>в Едином реестре </a:t>
            </a:r>
            <a:endParaRPr lang="ru-RU" sz="1800" b="1" dirty="0" smtClean="0">
              <a:solidFill>
                <a:srgbClr val="7C6F65"/>
              </a:solidFill>
              <a:latin typeface="Glober" pitchFamily="50" charset="-52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1800" b="1" dirty="0" smtClean="0">
                <a:solidFill>
                  <a:srgbClr val="7C6F65"/>
                </a:solidFill>
                <a:latin typeface="Glober" pitchFamily="50" charset="-52"/>
              </a:rPr>
              <a:t>по </a:t>
            </a:r>
            <a:r>
              <a:rPr lang="ru-RU" sz="1800" b="1" dirty="0">
                <a:solidFill>
                  <a:srgbClr val="7C6F65"/>
                </a:solidFill>
                <a:latin typeface="Glober" pitchFamily="50" charset="-52"/>
              </a:rPr>
              <a:t>интересующим параметрам: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3" y="3492395"/>
            <a:ext cx="5519091" cy="254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бъект 5">
            <a:extLst>
              <a:ext uri="{FF2B5EF4-FFF2-40B4-BE49-F238E27FC236}">
                <a16:creationId xmlns="" xmlns:a16="http://schemas.microsoft.com/office/drawing/2014/main" id="{04D6A629-43F8-48F5-BC5A-54C16717C7E8}"/>
              </a:ext>
            </a:extLst>
          </p:cNvPr>
          <p:cNvSpPr txBox="1">
            <a:spLocks/>
          </p:cNvSpPr>
          <p:nvPr/>
        </p:nvSpPr>
        <p:spPr>
          <a:xfrm>
            <a:off x="6575805" y="5126957"/>
            <a:ext cx="4725607" cy="642504"/>
          </a:xfrm>
          <a:prstGeom prst="rect">
            <a:avLst/>
          </a:prstGeom>
        </p:spPr>
        <p:txBody>
          <a:bodyPr/>
          <a:lstStyle>
            <a:lvl1pPr marL="457083" indent="-457083" algn="l" defTabSz="121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58" indent="-380906" algn="l" defTabSz="12189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621" indent="-304720" algn="l" defTabSz="121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067" indent="-304720" algn="l" defTabSz="12189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18" indent="-304720" algn="l" defTabSz="12189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0" indent="-304720" algn="l" defTabSz="121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13" indent="-304720" algn="l" defTabSz="121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60" indent="-304720" algn="l" defTabSz="121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6" indent="-304720" algn="l" defTabSz="121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139EB"/>
              </a:buClr>
            </a:pPr>
            <a:r>
              <a:rPr lang="ru-RU" sz="1600" b="1" dirty="0">
                <a:solidFill>
                  <a:srgbClr val="7C6F65"/>
                </a:solidFill>
                <a:latin typeface="Glober" pitchFamily="50" charset="-52"/>
              </a:rPr>
              <a:t>Субъект РФ</a:t>
            </a:r>
          </a:p>
          <a:p>
            <a:pPr fontAlgn="auto">
              <a:spcAft>
                <a:spcPts val="0"/>
              </a:spcAft>
              <a:buClr>
                <a:srgbClr val="4139EB"/>
              </a:buClr>
            </a:pPr>
            <a:r>
              <a:rPr lang="ru-RU" sz="1600" b="1" dirty="0">
                <a:solidFill>
                  <a:srgbClr val="7C6F65"/>
                </a:solidFill>
                <a:latin typeface="Glober" pitchFamily="50" charset="-52"/>
              </a:rPr>
              <a:t>Тип средства размещения </a:t>
            </a:r>
          </a:p>
          <a:p>
            <a:pPr fontAlgn="auto">
              <a:spcAft>
                <a:spcPts val="0"/>
              </a:spcAft>
              <a:buClr>
                <a:srgbClr val="4139EB"/>
              </a:buClr>
            </a:pPr>
            <a:r>
              <a:rPr lang="ru-RU" sz="1600" b="1" dirty="0">
                <a:solidFill>
                  <a:srgbClr val="7C6F65"/>
                </a:solidFill>
                <a:latin typeface="Glober" pitchFamily="50" charset="-52"/>
              </a:rPr>
              <a:t>ОКТМО и т.д</a:t>
            </a:r>
            <a:r>
              <a:rPr lang="ru-RU" sz="1800" b="1" dirty="0">
                <a:solidFill>
                  <a:srgbClr val="7C6F65"/>
                </a:solidFill>
                <a:latin typeface="Glober" pitchFamily="50" charset="-52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773" y="647165"/>
            <a:ext cx="4774639" cy="295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32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2735628" y="472938"/>
            <a:ext cx="8448939" cy="415495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6C5E55"/>
                </a:solidFill>
                <a:latin typeface="Glober" pitchFamily="50" charset="-52"/>
                <a:cs typeface="+mn-cs"/>
              </a:rPr>
              <a:t>Изменения в </a:t>
            </a:r>
            <a:r>
              <a:rPr lang="ru-RU" sz="1900" b="1" dirty="0" smtClean="0">
                <a:solidFill>
                  <a:srgbClr val="6C5E55"/>
                </a:solidFill>
                <a:latin typeface="Glober" pitchFamily="50" charset="-52"/>
                <a:cs typeface="+mn-cs"/>
              </a:rPr>
              <a:t>законодательстве </a:t>
            </a:r>
            <a:r>
              <a:rPr lang="ru-RU" sz="1900" b="1" dirty="0">
                <a:solidFill>
                  <a:srgbClr val="6C5E55"/>
                </a:solidFill>
                <a:latin typeface="Glober" pitchFamily="50" charset="-52"/>
                <a:cs typeface="+mn-cs"/>
              </a:rPr>
              <a:t>туристской деятельности </a:t>
            </a: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2633399" y="380608"/>
            <a:ext cx="0" cy="595033"/>
          </a:xfrm>
          <a:prstGeom prst="line">
            <a:avLst/>
          </a:prstGeom>
          <a:ln w="19050">
            <a:solidFill>
              <a:srgbClr val="6C5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1660978" y="6496050"/>
            <a:ext cx="207171" cy="180975"/>
          </a:xfrm>
          <a:prstGeom prst="ellipse">
            <a:avLst/>
          </a:prstGeom>
          <a:solidFill>
            <a:srgbClr val="ED656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655416" y="6466123"/>
            <a:ext cx="212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Glober" pitchFamily="50" charset="-52"/>
              </a:rPr>
              <a:t>5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62025" y="6596928"/>
            <a:ext cx="10591800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saturation sat="66000"/>
                    </a14:imgEffect>
                    <a14:imgEffect>
                      <a14:brightnessContrast bright="-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28"/>
          <a:stretch/>
        </p:blipFill>
        <p:spPr bwMode="auto">
          <a:xfrm>
            <a:off x="231123" y="208480"/>
            <a:ext cx="2280356" cy="8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191798" y="1151549"/>
            <a:ext cx="3502432" cy="2862318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r>
              <a:rPr lang="ru-RU" b="1" dirty="0">
                <a:solidFill>
                  <a:srgbClr val="C43A51"/>
                </a:solidFill>
                <a:latin typeface="Glober" pitchFamily="50" charset="-52"/>
              </a:rPr>
              <a:t>С 1 января 2025 </a:t>
            </a:r>
            <a:r>
              <a:rPr lang="ru-RU" b="1" dirty="0">
                <a:solidFill>
                  <a:srgbClr val="5C4D42"/>
                </a:solidFill>
                <a:latin typeface="Glober" pitchFamily="50" charset="-52"/>
              </a:rPr>
              <a:t>года вступили в силу</a:t>
            </a:r>
            <a:r>
              <a:rPr lang="ru-RU" b="1" dirty="0">
                <a:solidFill>
                  <a:srgbClr val="7C6F65"/>
                </a:solidFill>
                <a:latin typeface="Glober" pitchFamily="50" charset="-52"/>
              </a:rPr>
              <a:t> </a:t>
            </a:r>
            <a:r>
              <a:rPr lang="ru-RU" b="1" dirty="0">
                <a:solidFill>
                  <a:srgbClr val="C43A51"/>
                </a:solidFill>
                <a:latin typeface="Glober" pitchFamily="50" charset="-52"/>
              </a:rPr>
              <a:t>изменения</a:t>
            </a:r>
            <a:r>
              <a:rPr lang="ru-RU" b="1" dirty="0">
                <a:solidFill>
                  <a:srgbClr val="7C6F65"/>
                </a:solidFill>
                <a:latin typeface="Glober" pitchFamily="50" charset="-52"/>
              </a:rPr>
              <a:t>:</a:t>
            </a:r>
          </a:p>
          <a:p>
            <a:endParaRPr lang="ru-RU" dirty="0">
              <a:solidFill>
                <a:srgbClr val="7C6F65"/>
              </a:solidFill>
              <a:latin typeface="Glober" pitchFamily="50" charset="-52"/>
            </a:endParaRPr>
          </a:p>
          <a:p>
            <a:pPr marL="285670" indent="-285670">
              <a:buClr>
                <a:srgbClr val="4139EB"/>
              </a:buCl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5C4D42"/>
                </a:solidFill>
                <a:latin typeface="Glober" pitchFamily="50" charset="-52"/>
              </a:rPr>
              <a:t>вводятся новые типы</a:t>
            </a:r>
          </a:p>
          <a:p>
            <a:r>
              <a:rPr lang="ru-RU" b="1" dirty="0">
                <a:solidFill>
                  <a:srgbClr val="5C4D42"/>
                </a:solidFill>
                <a:latin typeface="Glober" pitchFamily="50" charset="-52"/>
              </a:rPr>
              <a:t>средств размещений</a:t>
            </a:r>
          </a:p>
          <a:p>
            <a:endParaRPr lang="ru-RU" b="1" dirty="0">
              <a:solidFill>
                <a:srgbClr val="5C4D42"/>
              </a:solidFill>
              <a:latin typeface="Glober" pitchFamily="50" charset="-52"/>
            </a:endParaRPr>
          </a:p>
          <a:p>
            <a:pPr marL="285670" indent="-285670">
              <a:buClr>
                <a:srgbClr val="4139EB"/>
              </a:buCl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5C4D42"/>
                </a:solidFill>
                <a:latin typeface="Glober" pitchFamily="50" charset="-52"/>
              </a:rPr>
              <a:t>обновляются требования</a:t>
            </a:r>
          </a:p>
          <a:p>
            <a:r>
              <a:rPr lang="ru-RU" b="1" dirty="0">
                <a:solidFill>
                  <a:srgbClr val="5C4D42"/>
                </a:solidFill>
                <a:latin typeface="Glober" pitchFamily="50" charset="-52"/>
              </a:rPr>
              <a:t>к категориям средств</a:t>
            </a:r>
          </a:p>
          <a:p>
            <a:r>
              <a:rPr lang="ru-RU" b="1" dirty="0">
                <a:solidFill>
                  <a:srgbClr val="5C4D42"/>
                </a:solidFill>
                <a:latin typeface="Glober" pitchFamily="50" charset="-52"/>
              </a:rPr>
              <a:t>размещения (звездам) </a:t>
            </a:r>
          </a:p>
          <a:p>
            <a:r>
              <a:rPr lang="ru-RU" b="1" dirty="0">
                <a:solidFill>
                  <a:srgbClr val="5C4D42"/>
                </a:solidFill>
                <a:latin typeface="Glober" pitchFamily="50" charset="-52"/>
              </a:rPr>
              <a:t>и номеров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" t="16001" r="10681"/>
          <a:stretch/>
        </p:blipFill>
        <p:spPr bwMode="auto">
          <a:xfrm>
            <a:off x="8191798" y="4073453"/>
            <a:ext cx="2948687" cy="239754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10035" y="5026183"/>
            <a:ext cx="7475300" cy="1323435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/>
            <a:r>
              <a:rPr lang="ru-RU" sz="1600" b="1" dirty="0">
                <a:solidFill>
                  <a:srgbClr val="5C4D42"/>
                </a:solidFill>
                <a:latin typeface="Glober" pitchFamily="50" charset="-52"/>
              </a:rPr>
              <a:t>В связи с изменениями в Федеральном законе от </a:t>
            </a:r>
            <a:r>
              <a:rPr lang="ru-RU" sz="1600" b="1" dirty="0" smtClean="0">
                <a:solidFill>
                  <a:srgbClr val="5C4D42"/>
                </a:solidFill>
                <a:latin typeface="Glober" pitchFamily="50" charset="-52"/>
              </a:rPr>
              <a:t>24.11.1996</a:t>
            </a:r>
            <a:r>
              <a:rPr lang="ru-RU" sz="1600" b="1" dirty="0">
                <a:solidFill>
                  <a:srgbClr val="5C4D42"/>
                </a:solidFill>
                <a:latin typeface="Glober" pitchFamily="50" charset="-52"/>
              </a:rPr>
              <a:t> </a:t>
            </a:r>
            <a:r>
              <a:rPr lang="ru-RU" sz="1600" b="1" dirty="0" smtClean="0">
                <a:solidFill>
                  <a:srgbClr val="5C4D42"/>
                </a:solidFill>
                <a:latin typeface="Glober" pitchFamily="50" charset="-52"/>
              </a:rPr>
              <a:t>№ </a:t>
            </a:r>
            <a:r>
              <a:rPr lang="ru-RU" sz="1600" b="1" dirty="0">
                <a:solidFill>
                  <a:srgbClr val="5C4D42"/>
                </a:solidFill>
                <a:latin typeface="Glober" pitchFamily="50" charset="-52"/>
              </a:rPr>
              <a:t>132-ФЗ «Об основах туристской деятельности в Российской </a:t>
            </a:r>
            <a:r>
              <a:rPr lang="ru-RU" sz="1600" b="1" dirty="0" smtClean="0">
                <a:solidFill>
                  <a:srgbClr val="5C4D42"/>
                </a:solidFill>
                <a:latin typeface="Glober" pitchFamily="50" charset="-52"/>
              </a:rPr>
              <a:t>Федерации» </a:t>
            </a:r>
            <a:r>
              <a:rPr lang="ru-RU" sz="1600" b="1" dirty="0" smtClean="0">
                <a:solidFill>
                  <a:srgbClr val="C43A51"/>
                </a:solidFill>
                <a:latin typeface="Glober" pitchFamily="50" charset="-52"/>
              </a:rPr>
              <a:t>классификация </a:t>
            </a:r>
            <a:r>
              <a:rPr lang="ru-RU" sz="1600" b="1" dirty="0">
                <a:solidFill>
                  <a:srgbClr val="C43A51"/>
                </a:solidFill>
                <a:latin typeface="Glober" pitchFamily="50" charset="-52"/>
              </a:rPr>
              <a:t>средств размещения </a:t>
            </a:r>
            <a:r>
              <a:rPr lang="ru-RU" sz="1600" b="1" dirty="0">
                <a:solidFill>
                  <a:srgbClr val="5C4D42"/>
                </a:solidFill>
                <a:latin typeface="Glober" pitchFamily="50" charset="-52"/>
              </a:rPr>
              <a:t>становится</a:t>
            </a:r>
            <a:r>
              <a:rPr lang="ru-RU" sz="1600" b="1" dirty="0">
                <a:latin typeface="Glober" pitchFamily="50" charset="-52"/>
              </a:rPr>
              <a:t> </a:t>
            </a:r>
            <a:r>
              <a:rPr lang="ru-RU" sz="1600" b="1" dirty="0">
                <a:solidFill>
                  <a:srgbClr val="C43A51"/>
                </a:solidFill>
                <a:latin typeface="Glober" pitchFamily="50" charset="-52"/>
              </a:rPr>
              <a:t>обязательным этапом </a:t>
            </a:r>
            <a:r>
              <a:rPr lang="ru-RU" sz="1600" b="1" dirty="0">
                <a:solidFill>
                  <a:srgbClr val="5C4D42"/>
                </a:solidFill>
                <a:latin typeface="Glober" pitchFamily="50" charset="-52"/>
              </a:rPr>
              <a:t>для всех объектов, предоставляющих услуги </a:t>
            </a:r>
            <a:r>
              <a:rPr lang="ru-RU" sz="1600" b="1" dirty="0">
                <a:solidFill>
                  <a:srgbClr val="C43A51"/>
                </a:solidFill>
                <a:latin typeface="Glober" pitchFamily="50" charset="-52"/>
              </a:rPr>
              <a:t>временного размещения туристов</a:t>
            </a:r>
          </a:p>
        </p:txBody>
      </p:sp>
      <p:pic>
        <p:nvPicPr>
          <p:cNvPr id="1027" name="Picture 3" descr="Z:\Оперативное совещание у Руководителя ФСА\Презентации\Презентация от 27.01.2025\Гостиприимство\Безымянный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7" y="1085850"/>
            <a:ext cx="7401295" cy="21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10036" y="2986912"/>
            <a:ext cx="7475299" cy="58477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/>
            <a:r>
              <a:rPr lang="ru-RU" sz="1600" dirty="0">
                <a:solidFill>
                  <a:srgbClr val="5C4D42"/>
                </a:solidFill>
                <a:latin typeface="Glober" pitchFamily="50" charset="-52"/>
              </a:rPr>
              <a:t>Положение о классификации средств размещения утверждено </a:t>
            </a:r>
            <a:r>
              <a:rPr lang="ru-RU" sz="1600" dirty="0" smtClean="0">
                <a:solidFill>
                  <a:srgbClr val="5C4D42"/>
                </a:solidFill>
                <a:latin typeface="Glober" pitchFamily="50" charset="-52"/>
              </a:rPr>
              <a:t>постановлением </a:t>
            </a:r>
            <a:r>
              <a:rPr lang="ru-RU" sz="1600" dirty="0">
                <a:solidFill>
                  <a:srgbClr val="5C4D42"/>
                </a:solidFill>
                <a:latin typeface="Glober" pitchFamily="50" charset="-52"/>
              </a:rPr>
              <a:t>Правительства Российской Федерации от 27.12.24 № 1951</a:t>
            </a:r>
            <a:endParaRPr lang="ru-RU" sz="1600" b="1" dirty="0">
              <a:solidFill>
                <a:srgbClr val="5C4D42"/>
              </a:solidFill>
              <a:latin typeface="Glober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0035" y="3764104"/>
            <a:ext cx="7475300" cy="1077214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/>
            <a:r>
              <a:rPr lang="ru-RU" sz="1600" dirty="0">
                <a:solidFill>
                  <a:srgbClr val="5C4D42"/>
                </a:solidFill>
                <a:latin typeface="Glober" pitchFamily="50" charset="-52"/>
              </a:rPr>
              <a:t>Правила классификации средств размещения и Правила формирования и ведения единого реестра объектов классификации в сфере туристской индустрии утверждены постановлением Правительства Российской Федерации от 27 декабря 2024 г. № 1952</a:t>
            </a:r>
            <a:endParaRPr lang="ru-RU" sz="1600" b="1" dirty="0">
              <a:solidFill>
                <a:srgbClr val="5C4D42"/>
              </a:solidFill>
              <a:latin typeface="Globe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9436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2735628" y="472938"/>
            <a:ext cx="8448939" cy="415495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6C5E55"/>
                </a:solidFill>
                <a:latin typeface="Glober" pitchFamily="50" charset="-52"/>
                <a:cs typeface="+mn-cs"/>
              </a:rPr>
              <a:t>Нормативно-правовые акты</a:t>
            </a: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2633399" y="380608"/>
            <a:ext cx="0" cy="595033"/>
          </a:xfrm>
          <a:prstGeom prst="line">
            <a:avLst/>
          </a:prstGeom>
          <a:ln w="19050">
            <a:solidFill>
              <a:srgbClr val="6C5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1660978" y="6496050"/>
            <a:ext cx="207171" cy="180975"/>
          </a:xfrm>
          <a:prstGeom prst="ellipse">
            <a:avLst/>
          </a:prstGeom>
          <a:solidFill>
            <a:srgbClr val="ED656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655416" y="6466123"/>
            <a:ext cx="212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Glober" pitchFamily="50" charset="-52"/>
              </a:rPr>
              <a:t>6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62025" y="6596928"/>
            <a:ext cx="10591800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saturation sat="66000"/>
                    </a14:imgEffect>
                    <a14:imgEffect>
                      <a14:brightnessContrast bright="-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28"/>
          <a:stretch/>
        </p:blipFill>
        <p:spPr bwMode="auto">
          <a:xfrm>
            <a:off x="231123" y="208480"/>
            <a:ext cx="2280356" cy="8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66557" y="1185854"/>
            <a:ext cx="10714036" cy="400105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43A51"/>
                </a:solidFill>
                <a:latin typeface="Glober" pitchFamily="50" charset="-52"/>
              </a:rPr>
              <a:t>Рекомендуем</a:t>
            </a:r>
            <a:r>
              <a:rPr lang="ru-RU" sz="2000" b="1" dirty="0" smtClean="0">
                <a:solidFill>
                  <a:srgbClr val="7C6F65"/>
                </a:solidFill>
                <a:latin typeface="Glober" pitchFamily="50" charset="-52"/>
              </a:rPr>
              <a:t> </a:t>
            </a:r>
            <a:r>
              <a:rPr lang="ru-RU" sz="2000" b="1" dirty="0">
                <a:solidFill>
                  <a:srgbClr val="C43A51"/>
                </a:solidFill>
                <a:latin typeface="Glober" pitchFamily="50" charset="-52"/>
              </a:rPr>
              <a:t>ознакомиться с документами</a:t>
            </a:r>
            <a:endParaRPr lang="ru-RU" sz="2000" b="1" dirty="0">
              <a:solidFill>
                <a:srgbClr val="7C6F65"/>
              </a:solidFill>
              <a:latin typeface="Glober" pitchFamily="50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171" y="1860550"/>
            <a:ext cx="11095508" cy="4601256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/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Федеральный закон </a:t>
            </a:r>
            <a:r>
              <a:rPr lang="ru-RU" sz="15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от 24 ноября 1996 г. № 132-ФЗ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«Об основах туристской деятельности в Российской Федерации»</a:t>
            </a:r>
          </a:p>
          <a:p>
            <a:endParaRPr lang="ru-RU" sz="1550" dirty="0">
              <a:solidFill>
                <a:schemeClr val="tx1">
                  <a:lumMod val="65000"/>
                  <a:lumOff val="35000"/>
                </a:schemeClr>
              </a:solidFill>
              <a:latin typeface="Glober" pitchFamily="50" charset="-52"/>
            </a:endParaRPr>
          </a:p>
          <a:p>
            <a:pPr algn="just"/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Федеральный закон </a:t>
            </a:r>
            <a:r>
              <a:rPr lang="ru-RU" sz="15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от 30.11.2024 N 436-ФЗ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«О внесении изменений в Федеральный закон «Об основах туристской деятельности в Российской Федерации» и статью 44 Федерального закона «Об общих принципах организации публичной власти в субъектах Российской Федерации»</a:t>
            </a:r>
          </a:p>
          <a:p>
            <a:endParaRPr lang="ru-RU" sz="1550" dirty="0">
              <a:solidFill>
                <a:schemeClr val="tx1">
                  <a:lumMod val="65000"/>
                  <a:lumOff val="35000"/>
                </a:schemeClr>
              </a:solidFill>
              <a:latin typeface="Glober" pitchFamily="50" charset="-52"/>
            </a:endParaRPr>
          </a:p>
          <a:p>
            <a:pPr algn="just"/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Постановление Правительства Российской Федерации </a:t>
            </a:r>
            <a:r>
              <a:rPr lang="ru-RU" sz="15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от 27 декабря 2024 г. № 1951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«Об утверждении Положения </a:t>
            </a:r>
            <a:b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</a:b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о классификации средств размещения»</a:t>
            </a:r>
          </a:p>
          <a:p>
            <a:endParaRPr lang="ru-RU" sz="1550" dirty="0">
              <a:solidFill>
                <a:schemeClr val="tx1">
                  <a:lumMod val="65000"/>
                  <a:lumOff val="35000"/>
                </a:schemeClr>
              </a:solidFill>
              <a:latin typeface="Glober" pitchFamily="50" charset="-52"/>
            </a:endParaRPr>
          </a:p>
          <a:p>
            <a:pPr algn="just"/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Постановление Правительства Российской Федерации </a:t>
            </a:r>
            <a:r>
              <a:rPr lang="ru-RU" sz="15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от 27 декабря 2024 г. № 1952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«Об утверждении Правил классификации средств размещения и Правил формирования и ведения единого реестра объектов классификации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в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сфере туристской индустрии»</a:t>
            </a:r>
          </a:p>
          <a:p>
            <a:endParaRPr lang="ru-RU" sz="1550" dirty="0">
              <a:solidFill>
                <a:schemeClr val="tx1">
                  <a:lumMod val="65000"/>
                  <a:lumOff val="35000"/>
                </a:schemeClr>
              </a:solidFill>
              <a:latin typeface="Glober" pitchFamily="50" charset="-52"/>
            </a:endParaRPr>
          </a:p>
          <a:p>
            <a:pPr algn="just"/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Постановление Правительства Российской Федерации </a:t>
            </a:r>
            <a:r>
              <a:rPr lang="ru-RU" sz="15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от 27 декабря 2024 г. № 1953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</a:rPr>
              <a:t>«Об утверждении Правил аккредитации и подтверждения компетентности организаций, осуществляющих классификацию в сфере туристской индустрии, в том числе правил аттестации экспертов по классификации, и Правил формирования и ведения реестра организаций, осуществляющих классификацию в сфере туристской индустрии»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2" y="1860550"/>
            <a:ext cx="502565" cy="54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F011CE9F-1A08-43AF-802D-D43A9D84D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8" y="2640939"/>
            <a:ext cx="502565" cy="54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="" xmlns:a16="http://schemas.microsoft.com/office/drawing/2014/main" id="{8F279E97-C577-4356-98D3-DB133A74F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6" y="3551484"/>
            <a:ext cx="502565" cy="54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="" xmlns:a16="http://schemas.microsoft.com/office/drawing/2014/main" id="{7E47FF1B-50FC-4B49-A90A-4E6E85FD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7" y="4433712"/>
            <a:ext cx="502565" cy="54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0511396E-60B2-47B2-9B72-C632150A6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67" y="5463191"/>
            <a:ext cx="502565" cy="54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39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5" b="44224"/>
          <a:stretch/>
        </p:blipFill>
        <p:spPr bwMode="auto">
          <a:xfrm>
            <a:off x="571500" y="678124"/>
            <a:ext cx="11439525" cy="54102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2735628" y="472938"/>
            <a:ext cx="8448939" cy="615523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6C5E55"/>
                </a:solidFill>
                <a:latin typeface="Glober" pitchFamily="50" charset="-52"/>
                <a:cs typeface="+mn-cs"/>
              </a:rPr>
              <a:t>САМООЦЕНКА – ОБЯЗАТЕЛЬНЫЙ</a:t>
            </a:r>
          </a:p>
          <a:p>
            <a:pPr defTabSz="12188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6C5E55"/>
                </a:solidFill>
                <a:latin typeface="Glober" pitchFamily="50" charset="-52"/>
                <a:cs typeface="+mn-cs"/>
              </a:rPr>
              <a:t>ЭТАП КЛАССИФИКАЦИИ</a:t>
            </a: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2633399" y="380608"/>
            <a:ext cx="0" cy="595033"/>
          </a:xfrm>
          <a:prstGeom prst="line">
            <a:avLst/>
          </a:prstGeom>
          <a:ln w="19050">
            <a:solidFill>
              <a:srgbClr val="6C5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1660978" y="6496050"/>
            <a:ext cx="207171" cy="180975"/>
          </a:xfrm>
          <a:prstGeom prst="ellipse">
            <a:avLst/>
          </a:prstGeom>
          <a:solidFill>
            <a:srgbClr val="ED656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655416" y="6466123"/>
            <a:ext cx="212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Glober" pitchFamily="50" charset="-52"/>
              </a:rPr>
              <a:t>7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62025" y="6596928"/>
            <a:ext cx="10591800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saturation sat="66000"/>
                    </a14:imgEffect>
                    <a14:imgEffect>
                      <a14:brightnessContrast bright="-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28"/>
          <a:stretch/>
        </p:blipFill>
        <p:spPr bwMode="auto">
          <a:xfrm>
            <a:off x="231123" y="208480"/>
            <a:ext cx="2280356" cy="8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298554"/>
            <a:ext cx="5807602" cy="3482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66" y="2886075"/>
            <a:ext cx="4705350" cy="3486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200775"/>
            <a:ext cx="7620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18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196843"/>
            <a:ext cx="1143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5" b="71283"/>
          <a:stretch/>
        </p:blipFill>
        <p:spPr bwMode="auto">
          <a:xfrm>
            <a:off x="0" y="3908660"/>
            <a:ext cx="11439525" cy="255746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2735628" y="375856"/>
            <a:ext cx="8448939" cy="615523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6C5E55"/>
                </a:solidFill>
                <a:latin typeface="Glober" pitchFamily="50" charset="-52"/>
                <a:cs typeface="+mn-cs"/>
              </a:rPr>
              <a:t>ПРИСВОЕНИЕ КАТЕГОРИИ –</a:t>
            </a:r>
          </a:p>
          <a:p>
            <a:pPr defTabSz="12188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6C5E55"/>
                </a:solidFill>
                <a:latin typeface="Glober" pitchFamily="50" charset="-52"/>
                <a:cs typeface="+mn-cs"/>
              </a:rPr>
              <a:t>ДОБРОВОЛЬНЫЙ ЭТАП КЛАССИФИКАЦИИ </a:t>
            </a: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2633399" y="380608"/>
            <a:ext cx="0" cy="595033"/>
          </a:xfrm>
          <a:prstGeom prst="line">
            <a:avLst/>
          </a:prstGeom>
          <a:ln w="19050">
            <a:solidFill>
              <a:srgbClr val="6C5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1660978" y="6496050"/>
            <a:ext cx="207171" cy="180975"/>
          </a:xfrm>
          <a:prstGeom prst="ellipse">
            <a:avLst/>
          </a:prstGeom>
          <a:solidFill>
            <a:srgbClr val="ED656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655416" y="6466123"/>
            <a:ext cx="212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Glober" pitchFamily="50" charset="-52"/>
              </a:rPr>
              <a:t>8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62025" y="6596928"/>
            <a:ext cx="10591800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"/>
                    </a14:imgEffect>
                    <a14:imgEffect>
                      <a14:saturation sat="66000"/>
                    </a14:imgEffect>
                    <a14:imgEffect>
                      <a14:brightnessContrast bright="-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28"/>
          <a:stretch/>
        </p:blipFill>
        <p:spPr bwMode="auto">
          <a:xfrm>
            <a:off x="231123" y="208480"/>
            <a:ext cx="2280356" cy="8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8066" y="1984309"/>
            <a:ext cx="4315124" cy="1815878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lober" pitchFamily="50" charset="-52"/>
              </a:rPr>
              <a:t>После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lober" pitchFamily="50" charset="-52"/>
              </a:rPr>
              <a:t>прохождения самооценки и включения в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lober" pitchFamily="50" charset="-52"/>
              </a:rPr>
              <a:t>реестр средство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lober" pitchFamily="50" charset="-52"/>
              </a:rPr>
              <a:t>размещения уже в добровольном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lober" pitchFamily="50" charset="-52"/>
              </a:rPr>
              <a:t>порядке может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lober" pitchFamily="50" charset="-52"/>
              </a:rPr>
              <a:t>обратиться в организацию по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lober" pitchFamily="50" charset="-52"/>
              </a:rPr>
              <a:t>классификации </a:t>
            </a:r>
            <a:r>
              <a:rPr lang="ru-RU" sz="1600" b="1" dirty="0" smtClean="0">
                <a:solidFill>
                  <a:srgbClr val="C00000"/>
                </a:solidFill>
                <a:latin typeface="Glober" pitchFamily="50" charset="-52"/>
              </a:rPr>
              <a:t>для </a:t>
            </a:r>
            <a:r>
              <a:rPr lang="ru-RU" sz="1600" b="1" dirty="0">
                <a:solidFill>
                  <a:srgbClr val="C00000"/>
                </a:solidFill>
                <a:latin typeface="Glober" pitchFamily="50" charset="-52"/>
              </a:rPr>
              <a:t>присвоения категории, то есть «звезд»</a:t>
            </a:r>
          </a:p>
          <a:p>
            <a:pPr algn="just"/>
            <a:r>
              <a:rPr lang="ru-RU" sz="1600" b="1" dirty="0" smtClean="0">
                <a:solidFill>
                  <a:srgbClr val="C43A51"/>
                </a:solidFill>
                <a:latin typeface="Glober" pitchFamily="50" charset="-52"/>
              </a:rPr>
              <a:t>   </a:t>
            </a:r>
            <a:endParaRPr lang="ru-RU" sz="1600" b="1" dirty="0">
              <a:solidFill>
                <a:srgbClr val="C43A51"/>
              </a:solidFill>
              <a:latin typeface="Glober" pitchFamily="50" charset="-5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42" y="1085850"/>
            <a:ext cx="5000625" cy="5022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222309"/>
            <a:ext cx="1143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79" y="1196843"/>
            <a:ext cx="1143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200775"/>
            <a:ext cx="7620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18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2735628" y="472938"/>
            <a:ext cx="8448939" cy="415495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6C5E55"/>
                </a:solidFill>
                <a:latin typeface="Glober" pitchFamily="50" charset="-52"/>
                <a:cs typeface="+mn-cs"/>
              </a:rPr>
              <a:t>Государственный контроль (надзор)</a:t>
            </a: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2633399" y="380608"/>
            <a:ext cx="0" cy="595033"/>
          </a:xfrm>
          <a:prstGeom prst="line">
            <a:avLst/>
          </a:prstGeom>
          <a:ln w="19050">
            <a:solidFill>
              <a:srgbClr val="6C5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1660978" y="6496050"/>
            <a:ext cx="207171" cy="180975"/>
          </a:xfrm>
          <a:prstGeom prst="ellipse">
            <a:avLst/>
          </a:prstGeom>
          <a:solidFill>
            <a:srgbClr val="ED656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566501" y="6470757"/>
            <a:ext cx="399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Glober" pitchFamily="50" charset="-52"/>
              </a:rPr>
              <a:t>9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62025" y="6596928"/>
            <a:ext cx="10591800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saturation sat="66000"/>
                    </a14:imgEffect>
                    <a14:imgEffect>
                      <a14:brightnessContrast bright="-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28"/>
          <a:stretch/>
        </p:blipFill>
        <p:spPr bwMode="auto">
          <a:xfrm>
            <a:off x="231123" y="208480"/>
            <a:ext cx="2280356" cy="8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80524" y="1557869"/>
            <a:ext cx="8245054" cy="221598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/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В соответствии со ст. 19.5 Федерального закона «О </a:t>
            </a:r>
            <a:r>
              <a:rPr lang="ru-RU" sz="1700" dirty="0" smtClean="0">
                <a:solidFill>
                  <a:srgbClr val="5C4D42"/>
                </a:solidFill>
                <a:latin typeface="Glober" pitchFamily="50" charset="-52"/>
              </a:rPr>
              <a:t>внесении </a:t>
            </a: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изменений </a:t>
            </a:r>
            <a:br>
              <a:rPr lang="ru-RU" sz="1700" dirty="0">
                <a:solidFill>
                  <a:srgbClr val="5C4D42"/>
                </a:solidFill>
                <a:latin typeface="Glober" pitchFamily="50" charset="-52"/>
              </a:rPr>
            </a:b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в Федеральный закон «Об основах туристской деятельности в Российской Федерации» и ст. 44 Федерального закона «Об общих принципах организации публичной власти в субъектах Российской Федерации» от 30.11.2024 № 436-ФЗ </a:t>
            </a:r>
            <a:r>
              <a:rPr lang="ru-RU" sz="1700" dirty="0" smtClean="0">
                <a:solidFill>
                  <a:srgbClr val="5C4D42"/>
                </a:solidFill>
                <a:latin typeface="Glober" pitchFamily="50" charset="-52"/>
              </a:rPr>
              <a:t>с </a:t>
            </a: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01.03.2025 </a:t>
            </a:r>
            <a:r>
              <a:rPr lang="ru-RU" sz="1700" dirty="0" smtClean="0">
                <a:solidFill>
                  <a:srgbClr val="5C4D42"/>
                </a:solidFill>
                <a:latin typeface="Glober" pitchFamily="50" charset="-52"/>
              </a:rPr>
              <a:t>введен </a:t>
            </a:r>
            <a:r>
              <a:rPr lang="ru-RU" sz="1700" dirty="0">
                <a:solidFill>
                  <a:srgbClr val="C43A51"/>
                </a:solidFill>
                <a:latin typeface="Glober" pitchFamily="50" charset="-52"/>
              </a:rPr>
              <a:t>государственный контроль (надзор)</a:t>
            </a:r>
            <a:r>
              <a:rPr lang="ru-RU" sz="1700" dirty="0">
                <a:solidFill>
                  <a:srgbClr val="7C6F65"/>
                </a:solidFill>
                <a:latin typeface="Glober" pitchFamily="50" charset="-52"/>
              </a:rPr>
              <a:t> </a:t>
            </a: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в сфере туристской индустрии  </a:t>
            </a:r>
            <a:r>
              <a:rPr lang="ru-RU" sz="1700" dirty="0">
                <a:solidFill>
                  <a:srgbClr val="C43A51"/>
                </a:solidFill>
                <a:latin typeface="Glober" pitchFamily="50" charset="-52"/>
              </a:rPr>
              <a:t>на уровне субъектов Российской Федерации.</a:t>
            </a:r>
            <a:r>
              <a:rPr lang="ru-RU" sz="1700" dirty="0">
                <a:solidFill>
                  <a:srgbClr val="7C6F65"/>
                </a:solidFill>
                <a:latin typeface="Glober" pitchFamily="50" charset="-52"/>
              </a:rPr>
              <a:t> </a:t>
            </a:r>
          </a:p>
          <a:p>
            <a:endParaRPr lang="ru-RU" b="1" dirty="0">
              <a:solidFill>
                <a:srgbClr val="7C6F65"/>
              </a:solidFill>
            </a:endParaRPr>
          </a:p>
          <a:p>
            <a:endParaRPr lang="ru-RU" b="1" dirty="0">
              <a:solidFill>
                <a:srgbClr val="7C6F65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73" y="1491111"/>
            <a:ext cx="1253623" cy="17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9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53" y="3685604"/>
            <a:ext cx="1671374" cy="181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680524" y="3892035"/>
            <a:ext cx="7959304" cy="877159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/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Для реализации указанных полномочий и успешной авторизации уполномоченных на осуществление контроля органов государственной власти субъектов РФ необходимо:  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910689C-C208-4181-AEF8-9D12D6758D7B}"/>
              </a:ext>
            </a:extLst>
          </p:cNvPr>
          <p:cNvSpPr/>
          <p:nvPr/>
        </p:nvSpPr>
        <p:spPr>
          <a:xfrm>
            <a:off x="2680524" y="4798123"/>
            <a:ext cx="6757286" cy="1138769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marL="285670" indent="-285670">
              <a:buClr>
                <a:srgbClr val="4139EB"/>
              </a:buClr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направить составленное обращение о подключении сотрудников к подсистеме «Гостеприимство» через электронную приемную (подробная информация </a:t>
            </a:r>
            <a:br>
              <a:rPr lang="ru-RU" sz="1700" dirty="0">
                <a:solidFill>
                  <a:srgbClr val="5C4D42"/>
                </a:solidFill>
                <a:latin typeface="Glober" pitchFamily="50" charset="-52"/>
              </a:rPr>
            </a:br>
            <a:r>
              <a:rPr lang="ru-RU" sz="1700" dirty="0">
                <a:solidFill>
                  <a:srgbClr val="5C4D42"/>
                </a:solidFill>
                <a:latin typeface="Glober" pitchFamily="50" charset="-52"/>
              </a:rPr>
              <a:t>о порядке размещена </a:t>
            </a:r>
            <a:r>
              <a:rPr lang="en-US" sz="1700" dirty="0">
                <a:solidFill>
                  <a:srgbClr val="4139EB"/>
                </a:solidFill>
                <a:latin typeface="Glober" pitchFamily="50" charset="-52"/>
                <a:hlinkClick r:id="rId9"/>
              </a:rPr>
              <a:t>https://support.fsa.gov.ru</a:t>
            </a:r>
            <a:r>
              <a:rPr lang="en-US" sz="1700" dirty="0" smtClean="0">
                <a:solidFill>
                  <a:srgbClr val="4139EB"/>
                </a:solidFill>
                <a:latin typeface="Glober" pitchFamily="50" charset="-52"/>
                <a:hlinkClick r:id="rId9"/>
              </a:rPr>
              <a:t>/</a:t>
            </a:r>
            <a:r>
              <a:rPr lang="ru-RU" sz="1700" dirty="0" smtClean="0">
                <a:solidFill>
                  <a:srgbClr val="7C6F65"/>
                </a:solidFill>
                <a:latin typeface="Glober" pitchFamily="50" charset="-52"/>
              </a:rPr>
              <a:t>)</a:t>
            </a:r>
            <a:endParaRPr lang="ru-RU" sz="1700" dirty="0">
              <a:solidFill>
                <a:srgbClr val="7C6F65"/>
              </a:solidFill>
              <a:latin typeface="Glober" pitchFamily="50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B82D224-20F3-4A57-830B-E98E84D73C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7685" y="4828577"/>
            <a:ext cx="1120504" cy="112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6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 [Автосохраненный]" id="{8489A7DE-6E23-0749-8384-21FB18B5038B}" vid="{58F8BB6B-F81F-874F-9C98-F4F1C2795B73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613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FB2E0C3-B0C3-4B25-BFA5-150D5D6B9FE7}">
  <we:reference id="wa104051163" version="1.2.0.3" store="ru-RU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41888</TotalTime>
  <Words>1176</Words>
  <Application>Microsoft Office PowerPoint</Application>
  <PresentationFormat>Произвольный</PresentationFormat>
  <Paragraphs>134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КОЛЛЕГИЯ</dc:title>
  <dc:creator>пользователь Microsoft Office</dc:creator>
  <cp:lastModifiedBy>Ермолаева Светлана Владимировна</cp:lastModifiedBy>
  <cp:revision>1164</cp:revision>
  <cp:lastPrinted>2023-11-16T12:07:04Z</cp:lastPrinted>
  <dcterms:created xsi:type="dcterms:W3CDTF">2018-05-18T14:09:20Z</dcterms:created>
  <dcterms:modified xsi:type="dcterms:W3CDTF">2025-07-31T12:54:44Z</dcterms:modified>
</cp:coreProperties>
</file>