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34" r:id="rId11"/>
    <p:sldId id="335" r:id="rId12"/>
    <p:sldId id="336" r:id="rId13"/>
    <p:sldId id="337" r:id="rId14"/>
    <p:sldId id="326" r:id="rId15"/>
    <p:sldId id="338" r:id="rId16"/>
    <p:sldId id="327" r:id="rId17"/>
    <p:sldId id="329" r:id="rId18"/>
    <p:sldId id="316" r:id="rId19"/>
    <p:sldId id="321" r:id="rId20"/>
    <p:sldId id="322" r:id="rId21"/>
    <p:sldId id="323" r:id="rId22"/>
    <p:sldId id="339" r:id="rId23"/>
    <p:sldId id="325" r:id="rId24"/>
  </p:sldIdLst>
  <p:sldSz cx="20104100" cy="1130935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 userDrawn="1">
          <p15:clr>
            <a:srgbClr val="A4A3A4"/>
          </p15:clr>
        </p15:guide>
        <p15:guide id="2" pos="1292" userDrawn="1">
          <p15:clr>
            <a:srgbClr val="A4A3A4"/>
          </p15:clr>
        </p15:guide>
        <p15:guide id="3" pos="10076" userDrawn="1">
          <p15:clr>
            <a:srgbClr val="9FCC3B"/>
          </p15:clr>
        </p15:guide>
        <p15:guide id="5" pos="10700" userDrawn="1">
          <p15:clr>
            <a:srgbClr val="F26B43"/>
          </p15:clr>
        </p15:guide>
        <p15:guide id="6" orient="horz" pos="6442" userDrawn="1">
          <p15:clr>
            <a:srgbClr val="A4A3A4"/>
          </p15:clr>
        </p15:guide>
        <p15:guide id="7" orient="horz" pos="970" userDrawn="1">
          <p15:clr>
            <a:srgbClr val="A4A3A4"/>
          </p15:clr>
        </p15:guide>
        <p15:guide id="8" orient="horz" pos="1738" userDrawn="1">
          <p15:clr>
            <a:srgbClr val="9FCC3B"/>
          </p15:clr>
        </p15:guide>
        <p15:guide id="9" pos="2636" userDrawn="1">
          <p15:clr>
            <a:srgbClr val="F26B43"/>
          </p15:clr>
        </p15:guide>
        <p15:guide id="10" orient="horz" pos="2986" userDrawn="1">
          <p15:clr>
            <a:srgbClr val="F26B43"/>
          </p15:clr>
        </p15:guide>
        <p15:guide id="11" orient="horz" pos="5626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288"/>
    <a:srgbClr val="EE3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48" d="100"/>
          <a:sy n="48" d="100"/>
        </p:scale>
        <p:origin x="744" y="77"/>
      </p:cViewPr>
      <p:guideLst>
        <p:guide orient="horz" pos="2218"/>
        <p:guide pos="1292"/>
        <p:guide pos="10076"/>
        <p:guide pos="10700"/>
        <p:guide orient="horz" pos="6442"/>
        <p:guide orient="horz" pos="970"/>
        <p:guide orient="horz" pos="1738"/>
        <p:guide pos="2636"/>
        <p:guide orient="horz" pos="2986"/>
        <p:guide orient="horz" pos="56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E96DC-6E13-437A-94B3-5C3DF551E1B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C63900-3EC4-4027-82A9-F2D7A90702EA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Прием </a:t>
          </a:r>
        </a:p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заявок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066E9-313C-48E3-B25A-9774F89399AA}" type="parTrans" cxnId="{3175C832-EBA7-4128-B82A-BCF8D993E7AA}">
      <dgm:prSet/>
      <dgm:spPr/>
      <dgm:t>
        <a:bodyPr/>
        <a:lstStyle/>
        <a:p>
          <a:endParaRPr lang="ru-RU"/>
        </a:p>
      </dgm:t>
    </dgm:pt>
    <dgm:pt modelId="{845E3FE5-12C5-4430-9F5A-FB75DB2B7760}" type="sibTrans" cxnId="{3175C832-EBA7-4128-B82A-BCF8D993E7AA}">
      <dgm:prSet/>
      <dgm:spPr>
        <a:solidFill>
          <a:schemeClr val="tx1">
            <a:lumMod val="75000"/>
            <a:lumOff val="25000"/>
          </a:schemeClr>
        </a:solidFill>
        <a:ln w="63500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CD538F7E-7DE1-47FB-8EDB-7D3F7D2BF657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Заседание конкурсной комиссии</a:t>
          </a:r>
        </a:p>
      </dgm:t>
    </dgm:pt>
    <dgm:pt modelId="{B662415E-C50A-4761-8B7D-3CE84841FE3B}" type="parTrans" cxnId="{B1C8D93E-7C10-4C34-A016-A4C15964DC0C}">
      <dgm:prSet/>
      <dgm:spPr/>
      <dgm:t>
        <a:bodyPr/>
        <a:lstStyle/>
        <a:p>
          <a:endParaRPr lang="ru-RU"/>
        </a:p>
      </dgm:t>
    </dgm:pt>
    <dgm:pt modelId="{B6C22E39-2F1B-4136-AFB3-BCD0F609D95B}" type="sibTrans" cxnId="{B1C8D93E-7C10-4C34-A016-A4C15964DC0C}">
      <dgm:prSet/>
      <dgm:spPr>
        <a:solidFill>
          <a:schemeClr val="tx1">
            <a:lumMod val="75000"/>
            <a:lumOff val="25000"/>
          </a:schemeClr>
        </a:solidFill>
        <a:ln w="63500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BFD14B26-505B-4495-9721-2B82410CE8DC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Объявление результатов конкурса</a:t>
          </a:r>
        </a:p>
      </dgm:t>
    </dgm:pt>
    <dgm:pt modelId="{BAE6963A-C2A7-42A0-8844-985937419B2E}" type="parTrans" cxnId="{B6E46B40-8AD7-40B6-B6C0-5F4F48EEAB46}">
      <dgm:prSet/>
      <dgm:spPr/>
      <dgm:t>
        <a:bodyPr/>
        <a:lstStyle/>
        <a:p>
          <a:endParaRPr lang="ru-RU"/>
        </a:p>
      </dgm:t>
    </dgm:pt>
    <dgm:pt modelId="{7F7E166E-7C2B-4CDE-8CA3-83987B562D78}" type="sibTrans" cxnId="{B6E46B40-8AD7-40B6-B6C0-5F4F48EEAB46}">
      <dgm:prSet/>
      <dgm:spPr>
        <a:solidFill>
          <a:schemeClr val="tx1">
            <a:lumMod val="75000"/>
            <a:lumOff val="25000"/>
          </a:schemeClr>
        </a:solidFill>
        <a:ln w="63500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96DECF56-160C-43A0-9908-19EA3BE8DE1E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Заключение соглашения</a:t>
          </a:r>
        </a:p>
      </dgm:t>
    </dgm:pt>
    <dgm:pt modelId="{761795BF-6729-41EE-BF08-4EC0E6CE2BE4}" type="parTrans" cxnId="{0D6FF928-CCB6-45E8-8075-815AA3EF7BD0}">
      <dgm:prSet/>
      <dgm:spPr/>
      <dgm:t>
        <a:bodyPr/>
        <a:lstStyle/>
        <a:p>
          <a:endParaRPr lang="ru-RU"/>
        </a:p>
      </dgm:t>
    </dgm:pt>
    <dgm:pt modelId="{AF95AC18-B2A8-41BB-B5FC-CC8FE0493E22}" type="sibTrans" cxnId="{0D6FF928-CCB6-45E8-8075-815AA3EF7BD0}">
      <dgm:prSet/>
      <dgm:spPr>
        <a:solidFill>
          <a:schemeClr val="tx1">
            <a:lumMod val="75000"/>
            <a:lumOff val="25000"/>
          </a:schemeClr>
        </a:solidFill>
        <a:ln w="63500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C2EBE02A-2161-4C0C-A3AB-6F1D156D4C61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Перечисление субсидии </a:t>
          </a:r>
        </a:p>
      </dgm:t>
    </dgm:pt>
    <dgm:pt modelId="{C880E4D3-8CC4-4F3E-BD41-EA5DF3AAE4E8}" type="parTrans" cxnId="{167EBBB6-609D-4FA9-8867-40480BACF61D}">
      <dgm:prSet/>
      <dgm:spPr/>
      <dgm:t>
        <a:bodyPr/>
        <a:lstStyle/>
        <a:p>
          <a:endParaRPr lang="ru-RU"/>
        </a:p>
      </dgm:t>
    </dgm:pt>
    <dgm:pt modelId="{272FCEC5-3BDF-4605-A27F-9DB01F5618A7}" type="sibTrans" cxnId="{167EBBB6-609D-4FA9-8867-40480BACF61D}">
      <dgm:prSet/>
      <dgm:spPr>
        <a:solidFill>
          <a:schemeClr val="tx1">
            <a:lumMod val="75000"/>
            <a:lumOff val="25000"/>
          </a:schemeClr>
        </a:solidFill>
        <a:ln w="63500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B261400C-07FF-49E6-9177-BC511793B213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Ежемесячная отчетность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54E94-83DC-4CCC-BA54-E77716258EA7}" type="parTrans" cxnId="{1F38A579-6A1B-4F5A-B170-D87A77B38080}">
      <dgm:prSet/>
      <dgm:spPr/>
      <dgm:t>
        <a:bodyPr/>
        <a:lstStyle/>
        <a:p>
          <a:endParaRPr lang="ru-RU"/>
        </a:p>
      </dgm:t>
    </dgm:pt>
    <dgm:pt modelId="{9D85341F-5284-4809-8FA0-3FF0C0E91F93}" type="sibTrans" cxnId="{1F38A579-6A1B-4F5A-B170-D87A77B38080}">
      <dgm:prSet/>
      <dgm:spPr>
        <a:solidFill>
          <a:schemeClr val="tx1">
            <a:lumMod val="75000"/>
            <a:lumOff val="25000"/>
          </a:schemeClr>
        </a:solidFill>
        <a:ln w="63500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A1962EBA-AA60-4149-ADC4-B717EEF839FB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Достижение результатов к 20.12.2022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8A0EA3-36AD-4E03-B795-16544CDCD99B}" type="parTrans" cxnId="{1D476E21-1A1D-43A4-BEA7-0E33083ACBD7}">
      <dgm:prSet/>
      <dgm:spPr/>
      <dgm:t>
        <a:bodyPr/>
        <a:lstStyle/>
        <a:p>
          <a:endParaRPr lang="ru-RU"/>
        </a:p>
      </dgm:t>
    </dgm:pt>
    <dgm:pt modelId="{789D9F88-C2F4-4880-A9EF-4C1988590EDD}" type="sibTrans" cxnId="{1D476E21-1A1D-43A4-BEA7-0E33083ACBD7}">
      <dgm:prSet/>
      <dgm:spPr/>
      <dgm:t>
        <a:bodyPr/>
        <a:lstStyle/>
        <a:p>
          <a:endParaRPr lang="ru-RU"/>
        </a:p>
      </dgm:t>
    </dgm:pt>
    <dgm:pt modelId="{9B9A653B-146C-467B-98EB-3F3A0D1B3565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Решение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 допуске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 конкурсу</a:t>
          </a:r>
        </a:p>
      </dgm:t>
    </dgm:pt>
    <dgm:pt modelId="{60CC30CC-5A7B-4974-A9A5-E0BB2ECF2D95}" type="parTrans" cxnId="{AFE04853-0000-44FE-97EB-C1A7D735C569}">
      <dgm:prSet/>
      <dgm:spPr/>
      <dgm:t>
        <a:bodyPr/>
        <a:lstStyle/>
        <a:p>
          <a:endParaRPr lang="ru-RU"/>
        </a:p>
      </dgm:t>
    </dgm:pt>
    <dgm:pt modelId="{63B5FCD9-7079-4141-9E83-171267BE637D}" type="sibTrans" cxnId="{AFE04853-0000-44FE-97EB-C1A7D735C569}">
      <dgm:prSet/>
      <dgm:spPr>
        <a:solidFill>
          <a:schemeClr val="tx1">
            <a:lumMod val="75000"/>
            <a:lumOff val="25000"/>
          </a:schemeClr>
        </a:solidFill>
        <a:ln w="63500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9A899D97-F155-4283-9AB9-B6D64079128F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Использование собственных средств (</a:t>
          </a:r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софинансирование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E2047776-B922-4DED-B846-3E882E1F013D}" type="parTrans" cxnId="{0F500271-6D13-407C-BED3-9018C016CB2B}">
      <dgm:prSet/>
      <dgm:spPr/>
      <dgm:t>
        <a:bodyPr/>
        <a:lstStyle/>
        <a:p>
          <a:endParaRPr lang="ru-RU"/>
        </a:p>
      </dgm:t>
    </dgm:pt>
    <dgm:pt modelId="{D697566E-637C-4BAE-BB21-42D7C2896F66}" type="sibTrans" cxnId="{0F500271-6D13-407C-BED3-9018C016CB2B}">
      <dgm:prSet/>
      <dgm:spPr>
        <a:solidFill>
          <a:schemeClr val="tx1">
            <a:lumMod val="75000"/>
            <a:lumOff val="25000"/>
          </a:schemeClr>
        </a:solidFill>
        <a:ln w="63500"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  <dgm:pt modelId="{0C8CA4F8-A35F-4D00-A2A6-F3B2D2A09935}" type="pres">
      <dgm:prSet presAssocID="{A39E96DC-6E13-437A-94B3-5C3DF551E1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DD2C3-AA1E-4A25-841A-B327A8524D7D}" type="pres">
      <dgm:prSet presAssocID="{99C63900-3EC4-4027-82A9-F2D7A90702E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6C07B-F847-41FE-9431-DEC090B077AB}" type="pres">
      <dgm:prSet presAssocID="{845E3FE5-12C5-4430-9F5A-FB75DB2B7760}" presName="sibTrans" presStyleLbl="sibTrans1D1" presStyleIdx="0" presStyleCnt="8"/>
      <dgm:spPr/>
      <dgm:t>
        <a:bodyPr/>
        <a:lstStyle/>
        <a:p>
          <a:endParaRPr lang="ru-RU"/>
        </a:p>
      </dgm:t>
    </dgm:pt>
    <dgm:pt modelId="{57769C6D-B463-4F00-8646-13137EF3DFA3}" type="pres">
      <dgm:prSet presAssocID="{845E3FE5-12C5-4430-9F5A-FB75DB2B7760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811318A6-8B4A-40B2-AB6B-B9A73680EC71}" type="pres">
      <dgm:prSet presAssocID="{9B9A653B-146C-467B-98EB-3F3A0D1B356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5326B-B78D-4300-AD3A-76CC1A33A738}" type="pres">
      <dgm:prSet presAssocID="{63B5FCD9-7079-4141-9E83-171267BE637D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3E2E7E7-E208-4B98-9EFE-8581CCD8FFF7}" type="pres">
      <dgm:prSet presAssocID="{63B5FCD9-7079-4141-9E83-171267BE637D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A246AE0F-5657-4815-A336-7B5053230362}" type="pres">
      <dgm:prSet presAssocID="{CD538F7E-7DE1-47FB-8EDB-7D3F7D2BF65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BFF33-D088-46AA-970E-E2531055A220}" type="pres">
      <dgm:prSet presAssocID="{B6C22E39-2F1B-4136-AFB3-BCD0F609D95B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A59942F-9C0B-4E0E-AB36-56FAA9A76D7F}" type="pres">
      <dgm:prSet presAssocID="{B6C22E39-2F1B-4136-AFB3-BCD0F609D95B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FDA814DD-90FD-447D-A584-1AFE4C85A58D}" type="pres">
      <dgm:prSet presAssocID="{BFD14B26-505B-4495-9721-2B82410CE8D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46974-5127-48E7-80CB-CB4F7E979AC6}" type="pres">
      <dgm:prSet presAssocID="{7F7E166E-7C2B-4CDE-8CA3-83987B562D7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CEC04879-8ACC-4D71-8A6B-07C6DB887838}" type="pres">
      <dgm:prSet presAssocID="{7F7E166E-7C2B-4CDE-8CA3-83987B562D7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DF8C2CCC-CC5B-415E-A243-A21DF2F9442D}" type="pres">
      <dgm:prSet presAssocID="{96DECF56-160C-43A0-9908-19EA3BE8DE1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7CF32-46E3-4F9B-80D8-B91534B4C449}" type="pres">
      <dgm:prSet presAssocID="{AF95AC18-B2A8-41BB-B5FC-CC8FE0493E2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C9366655-BF5B-450D-A3B8-FBEBA1AADCCA}" type="pres">
      <dgm:prSet presAssocID="{AF95AC18-B2A8-41BB-B5FC-CC8FE0493E2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265D72EE-5F6C-4803-800B-1D4218FF3097}" type="pres">
      <dgm:prSet presAssocID="{C2EBE02A-2161-4C0C-A3AB-6F1D156D4C6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632F9-EBE8-4DEC-9A2E-54AF20111512}" type="pres">
      <dgm:prSet presAssocID="{272FCEC5-3BDF-4605-A27F-9DB01F5618A7}" presName="sibTrans" presStyleLbl="sibTrans1D1" presStyleIdx="5" presStyleCnt="8"/>
      <dgm:spPr/>
      <dgm:t>
        <a:bodyPr/>
        <a:lstStyle/>
        <a:p>
          <a:endParaRPr lang="ru-RU"/>
        </a:p>
      </dgm:t>
    </dgm:pt>
    <dgm:pt modelId="{9CC0A591-403F-463F-9F95-CB6C911C3864}" type="pres">
      <dgm:prSet presAssocID="{272FCEC5-3BDF-4605-A27F-9DB01F5618A7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FC731FBF-69F8-49C7-A1AC-271A5CB31EF2}" type="pres">
      <dgm:prSet presAssocID="{9A899D97-F155-4283-9AB9-B6D64079128F}" presName="node" presStyleLbl="node1" presStyleIdx="6" presStyleCnt="9" custLinFactNeighborX="597" custLinFactNeighborY="-1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EB2FE-E3AB-4C19-BF5F-67F4E1CDB58B}" type="pres">
      <dgm:prSet presAssocID="{D697566E-637C-4BAE-BB21-42D7C2896F66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4C73D9C-48F7-445E-8D77-68A64E40A228}" type="pres">
      <dgm:prSet presAssocID="{D697566E-637C-4BAE-BB21-42D7C2896F66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052C6D4C-C984-4B98-9903-BE37AD6108E3}" type="pres">
      <dgm:prSet presAssocID="{B261400C-07FF-49E6-9177-BC511793B21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F5CB8-97DD-478C-AF7A-5D2403BE88F5}" type="pres">
      <dgm:prSet presAssocID="{9D85341F-5284-4809-8FA0-3FF0C0E91F93}" presName="sibTrans" presStyleLbl="sibTrans1D1" presStyleIdx="7" presStyleCnt="8"/>
      <dgm:spPr/>
      <dgm:t>
        <a:bodyPr/>
        <a:lstStyle/>
        <a:p>
          <a:endParaRPr lang="ru-RU"/>
        </a:p>
      </dgm:t>
    </dgm:pt>
    <dgm:pt modelId="{E57FAB5F-6675-4DF3-99E6-731718CF8AD5}" type="pres">
      <dgm:prSet presAssocID="{9D85341F-5284-4809-8FA0-3FF0C0E91F93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98471D9-EED4-4325-9C95-59C84093A325}" type="pres">
      <dgm:prSet presAssocID="{A1962EBA-AA60-4149-ADC4-B717EEF839FB}" presName="node" presStyleLbl="node1" presStyleIdx="8" presStyleCnt="9" custScaleX="95121" custLinFactX="84881" custLinFactNeighborX="100000" custLinFactNeighborY="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E46B40-8AD7-40B6-B6C0-5F4F48EEAB46}" srcId="{A39E96DC-6E13-437A-94B3-5C3DF551E1B2}" destId="{BFD14B26-505B-4495-9721-2B82410CE8DC}" srcOrd="3" destOrd="0" parTransId="{BAE6963A-C2A7-42A0-8844-985937419B2E}" sibTransId="{7F7E166E-7C2B-4CDE-8CA3-83987B562D78}"/>
    <dgm:cxn modelId="{DF93224C-C1BC-40AC-8E2E-BBA80BAB2AC1}" type="presOf" srcId="{9D85341F-5284-4809-8FA0-3FF0C0E91F93}" destId="{D8DF5CB8-97DD-478C-AF7A-5D2403BE88F5}" srcOrd="0" destOrd="0" presId="urn:microsoft.com/office/officeart/2005/8/layout/bProcess3"/>
    <dgm:cxn modelId="{D6A71990-D3F0-4B4B-A94A-0882115E3089}" type="presOf" srcId="{272FCEC5-3BDF-4605-A27F-9DB01F5618A7}" destId="{1D4632F9-EBE8-4DEC-9A2E-54AF20111512}" srcOrd="0" destOrd="0" presId="urn:microsoft.com/office/officeart/2005/8/layout/bProcess3"/>
    <dgm:cxn modelId="{F8E9AA2E-5FFF-499F-8CD1-6DF663E027A2}" type="presOf" srcId="{A1962EBA-AA60-4149-ADC4-B717EEF839FB}" destId="{998471D9-EED4-4325-9C95-59C84093A325}" srcOrd="0" destOrd="0" presId="urn:microsoft.com/office/officeart/2005/8/layout/bProcess3"/>
    <dgm:cxn modelId="{91310026-0A40-40EC-9A00-16102C9391F1}" type="presOf" srcId="{63B5FCD9-7079-4141-9E83-171267BE637D}" destId="{E3E2E7E7-E208-4B98-9EFE-8581CCD8FFF7}" srcOrd="1" destOrd="0" presId="urn:microsoft.com/office/officeart/2005/8/layout/bProcess3"/>
    <dgm:cxn modelId="{167EBBB6-609D-4FA9-8867-40480BACF61D}" srcId="{A39E96DC-6E13-437A-94B3-5C3DF551E1B2}" destId="{C2EBE02A-2161-4C0C-A3AB-6F1D156D4C61}" srcOrd="5" destOrd="0" parTransId="{C880E4D3-8CC4-4F3E-BD41-EA5DF3AAE4E8}" sibTransId="{272FCEC5-3BDF-4605-A27F-9DB01F5618A7}"/>
    <dgm:cxn modelId="{3D700070-E8AD-4A4F-91DF-0DC66942309C}" type="presOf" srcId="{7F7E166E-7C2B-4CDE-8CA3-83987B562D78}" destId="{CEC04879-8ACC-4D71-8A6B-07C6DB887838}" srcOrd="1" destOrd="0" presId="urn:microsoft.com/office/officeart/2005/8/layout/bProcess3"/>
    <dgm:cxn modelId="{9BAE08ED-CEA4-43B4-9051-DB69C21DE5B7}" type="presOf" srcId="{7F7E166E-7C2B-4CDE-8CA3-83987B562D78}" destId="{5E346974-5127-48E7-80CB-CB4F7E979AC6}" srcOrd="0" destOrd="0" presId="urn:microsoft.com/office/officeart/2005/8/layout/bProcess3"/>
    <dgm:cxn modelId="{3B71FAC6-DE02-4149-8D67-845BFBB9B1D0}" type="presOf" srcId="{BFD14B26-505B-4495-9721-2B82410CE8DC}" destId="{FDA814DD-90FD-447D-A584-1AFE4C85A58D}" srcOrd="0" destOrd="0" presId="urn:microsoft.com/office/officeart/2005/8/layout/bProcess3"/>
    <dgm:cxn modelId="{AFE04853-0000-44FE-97EB-C1A7D735C569}" srcId="{A39E96DC-6E13-437A-94B3-5C3DF551E1B2}" destId="{9B9A653B-146C-467B-98EB-3F3A0D1B3565}" srcOrd="1" destOrd="0" parTransId="{60CC30CC-5A7B-4974-A9A5-E0BB2ECF2D95}" sibTransId="{63B5FCD9-7079-4141-9E83-171267BE637D}"/>
    <dgm:cxn modelId="{119C4BA9-07FE-45C3-B216-30EDF953EAE8}" type="presOf" srcId="{96DECF56-160C-43A0-9908-19EA3BE8DE1E}" destId="{DF8C2CCC-CC5B-415E-A243-A21DF2F9442D}" srcOrd="0" destOrd="0" presId="urn:microsoft.com/office/officeart/2005/8/layout/bProcess3"/>
    <dgm:cxn modelId="{1F38A579-6A1B-4F5A-B170-D87A77B38080}" srcId="{A39E96DC-6E13-437A-94B3-5C3DF551E1B2}" destId="{B261400C-07FF-49E6-9177-BC511793B213}" srcOrd="7" destOrd="0" parTransId="{A8F54E94-83DC-4CCC-BA54-E77716258EA7}" sibTransId="{9D85341F-5284-4809-8FA0-3FF0C0E91F93}"/>
    <dgm:cxn modelId="{B1C8D93E-7C10-4C34-A016-A4C15964DC0C}" srcId="{A39E96DC-6E13-437A-94B3-5C3DF551E1B2}" destId="{CD538F7E-7DE1-47FB-8EDB-7D3F7D2BF657}" srcOrd="2" destOrd="0" parTransId="{B662415E-C50A-4761-8B7D-3CE84841FE3B}" sibTransId="{B6C22E39-2F1B-4136-AFB3-BCD0F609D95B}"/>
    <dgm:cxn modelId="{A5CE20F7-9674-4D05-8635-9B8E288E864E}" type="presOf" srcId="{99C63900-3EC4-4027-82A9-F2D7A90702EA}" destId="{444DD2C3-AA1E-4A25-841A-B327A8524D7D}" srcOrd="0" destOrd="0" presId="urn:microsoft.com/office/officeart/2005/8/layout/bProcess3"/>
    <dgm:cxn modelId="{E2BDC06B-8488-4373-926A-AB8ECE9B5431}" type="presOf" srcId="{B261400C-07FF-49E6-9177-BC511793B213}" destId="{052C6D4C-C984-4B98-9903-BE37AD6108E3}" srcOrd="0" destOrd="0" presId="urn:microsoft.com/office/officeart/2005/8/layout/bProcess3"/>
    <dgm:cxn modelId="{21E9D33B-CAAD-4701-B062-40E06F422766}" type="presOf" srcId="{9D85341F-5284-4809-8FA0-3FF0C0E91F93}" destId="{E57FAB5F-6675-4DF3-99E6-731718CF8AD5}" srcOrd="1" destOrd="0" presId="urn:microsoft.com/office/officeart/2005/8/layout/bProcess3"/>
    <dgm:cxn modelId="{0F500271-6D13-407C-BED3-9018C016CB2B}" srcId="{A39E96DC-6E13-437A-94B3-5C3DF551E1B2}" destId="{9A899D97-F155-4283-9AB9-B6D64079128F}" srcOrd="6" destOrd="0" parTransId="{E2047776-B922-4DED-B846-3E882E1F013D}" sibTransId="{D697566E-637C-4BAE-BB21-42D7C2896F66}"/>
    <dgm:cxn modelId="{F70C2C70-C8EC-466A-8EA3-AA668EC1463E}" type="presOf" srcId="{B6C22E39-2F1B-4136-AFB3-BCD0F609D95B}" destId="{5A59942F-9C0B-4E0E-AB36-56FAA9A76D7F}" srcOrd="1" destOrd="0" presId="urn:microsoft.com/office/officeart/2005/8/layout/bProcess3"/>
    <dgm:cxn modelId="{878C7FF1-C8C4-4211-8CC1-759D8FECBD0F}" type="presOf" srcId="{A39E96DC-6E13-437A-94B3-5C3DF551E1B2}" destId="{0C8CA4F8-A35F-4D00-A2A6-F3B2D2A09935}" srcOrd="0" destOrd="0" presId="urn:microsoft.com/office/officeart/2005/8/layout/bProcess3"/>
    <dgm:cxn modelId="{C1C28C41-F8AC-452C-96EB-4FEFEDD82740}" type="presOf" srcId="{D697566E-637C-4BAE-BB21-42D7C2896F66}" destId="{227EB2FE-E3AB-4C19-BF5F-67F4E1CDB58B}" srcOrd="0" destOrd="0" presId="urn:microsoft.com/office/officeart/2005/8/layout/bProcess3"/>
    <dgm:cxn modelId="{804F274D-3601-44ED-A0B1-DD68F3155759}" type="presOf" srcId="{272FCEC5-3BDF-4605-A27F-9DB01F5618A7}" destId="{9CC0A591-403F-463F-9F95-CB6C911C3864}" srcOrd="1" destOrd="0" presId="urn:microsoft.com/office/officeart/2005/8/layout/bProcess3"/>
    <dgm:cxn modelId="{7E6FA9BE-DB01-4B31-8DBB-43CA0EEC68D2}" type="presOf" srcId="{D697566E-637C-4BAE-BB21-42D7C2896F66}" destId="{24C73D9C-48F7-445E-8D77-68A64E40A228}" srcOrd="1" destOrd="0" presId="urn:microsoft.com/office/officeart/2005/8/layout/bProcess3"/>
    <dgm:cxn modelId="{7A22C81E-4D32-49B0-9704-E47E968F49C7}" type="presOf" srcId="{AF95AC18-B2A8-41BB-B5FC-CC8FE0493E22}" destId="{9F17CF32-46E3-4F9B-80D8-B91534B4C449}" srcOrd="0" destOrd="0" presId="urn:microsoft.com/office/officeart/2005/8/layout/bProcess3"/>
    <dgm:cxn modelId="{0D6FF928-CCB6-45E8-8075-815AA3EF7BD0}" srcId="{A39E96DC-6E13-437A-94B3-5C3DF551E1B2}" destId="{96DECF56-160C-43A0-9908-19EA3BE8DE1E}" srcOrd="4" destOrd="0" parTransId="{761795BF-6729-41EE-BF08-4EC0E6CE2BE4}" sibTransId="{AF95AC18-B2A8-41BB-B5FC-CC8FE0493E22}"/>
    <dgm:cxn modelId="{0FAEB4E0-98E2-4BD7-82D6-545E51E0FE72}" type="presOf" srcId="{CD538F7E-7DE1-47FB-8EDB-7D3F7D2BF657}" destId="{A246AE0F-5657-4815-A336-7B5053230362}" srcOrd="0" destOrd="0" presId="urn:microsoft.com/office/officeart/2005/8/layout/bProcess3"/>
    <dgm:cxn modelId="{1D476E21-1A1D-43A4-BEA7-0E33083ACBD7}" srcId="{A39E96DC-6E13-437A-94B3-5C3DF551E1B2}" destId="{A1962EBA-AA60-4149-ADC4-B717EEF839FB}" srcOrd="8" destOrd="0" parTransId="{218A0EA3-36AD-4E03-B795-16544CDCD99B}" sibTransId="{789D9F88-C2F4-4880-A9EF-4C1988590EDD}"/>
    <dgm:cxn modelId="{3175C832-EBA7-4128-B82A-BCF8D993E7AA}" srcId="{A39E96DC-6E13-437A-94B3-5C3DF551E1B2}" destId="{99C63900-3EC4-4027-82A9-F2D7A90702EA}" srcOrd="0" destOrd="0" parTransId="{1FE066E9-313C-48E3-B25A-9774F89399AA}" sibTransId="{845E3FE5-12C5-4430-9F5A-FB75DB2B7760}"/>
    <dgm:cxn modelId="{85F7F8B4-7E96-42BD-BD30-86381FDB1945}" type="presOf" srcId="{9B9A653B-146C-467B-98EB-3F3A0D1B3565}" destId="{811318A6-8B4A-40B2-AB6B-B9A73680EC71}" srcOrd="0" destOrd="0" presId="urn:microsoft.com/office/officeart/2005/8/layout/bProcess3"/>
    <dgm:cxn modelId="{6F60D595-419D-4C01-98A0-EBC094DE1B3B}" type="presOf" srcId="{845E3FE5-12C5-4430-9F5A-FB75DB2B7760}" destId="{7F36C07B-F847-41FE-9431-DEC090B077AB}" srcOrd="0" destOrd="0" presId="urn:microsoft.com/office/officeart/2005/8/layout/bProcess3"/>
    <dgm:cxn modelId="{C18A305D-95B9-4BF9-A5B0-925457979C99}" type="presOf" srcId="{AF95AC18-B2A8-41BB-B5FC-CC8FE0493E22}" destId="{C9366655-BF5B-450D-A3B8-FBEBA1AADCCA}" srcOrd="1" destOrd="0" presId="urn:microsoft.com/office/officeart/2005/8/layout/bProcess3"/>
    <dgm:cxn modelId="{070B1D97-23C4-46EC-8126-DA7FACD17640}" type="presOf" srcId="{B6C22E39-2F1B-4136-AFB3-BCD0F609D95B}" destId="{4CABFF33-D088-46AA-970E-E2531055A220}" srcOrd="0" destOrd="0" presId="urn:microsoft.com/office/officeart/2005/8/layout/bProcess3"/>
    <dgm:cxn modelId="{42F920DA-3D54-4185-9ABF-3BC8AFDD9BAC}" type="presOf" srcId="{9A899D97-F155-4283-9AB9-B6D64079128F}" destId="{FC731FBF-69F8-49C7-A1AC-271A5CB31EF2}" srcOrd="0" destOrd="0" presId="urn:microsoft.com/office/officeart/2005/8/layout/bProcess3"/>
    <dgm:cxn modelId="{4754258A-1483-4683-868E-C2990E6666BC}" type="presOf" srcId="{63B5FCD9-7079-4141-9E83-171267BE637D}" destId="{17C5326B-B78D-4300-AD3A-76CC1A33A738}" srcOrd="0" destOrd="0" presId="urn:microsoft.com/office/officeart/2005/8/layout/bProcess3"/>
    <dgm:cxn modelId="{8A02335A-D55A-411D-8A6D-87AD2F59838E}" type="presOf" srcId="{C2EBE02A-2161-4C0C-A3AB-6F1D156D4C61}" destId="{265D72EE-5F6C-4803-800B-1D4218FF3097}" srcOrd="0" destOrd="0" presId="urn:microsoft.com/office/officeart/2005/8/layout/bProcess3"/>
    <dgm:cxn modelId="{EEEF17FA-706E-46D2-B1DB-F92FCAB1C828}" type="presOf" srcId="{845E3FE5-12C5-4430-9F5A-FB75DB2B7760}" destId="{57769C6D-B463-4F00-8646-13137EF3DFA3}" srcOrd="1" destOrd="0" presId="urn:microsoft.com/office/officeart/2005/8/layout/bProcess3"/>
    <dgm:cxn modelId="{2BA0C29C-0EC0-4BCF-9492-8816454B95AA}" type="presParOf" srcId="{0C8CA4F8-A35F-4D00-A2A6-F3B2D2A09935}" destId="{444DD2C3-AA1E-4A25-841A-B327A8524D7D}" srcOrd="0" destOrd="0" presId="urn:microsoft.com/office/officeart/2005/8/layout/bProcess3"/>
    <dgm:cxn modelId="{6CA0C4FA-C6E1-44D4-B657-118D170A46D3}" type="presParOf" srcId="{0C8CA4F8-A35F-4D00-A2A6-F3B2D2A09935}" destId="{7F36C07B-F847-41FE-9431-DEC090B077AB}" srcOrd="1" destOrd="0" presId="urn:microsoft.com/office/officeart/2005/8/layout/bProcess3"/>
    <dgm:cxn modelId="{9332B762-2C06-45D3-B601-8EFDF27128B9}" type="presParOf" srcId="{7F36C07B-F847-41FE-9431-DEC090B077AB}" destId="{57769C6D-B463-4F00-8646-13137EF3DFA3}" srcOrd="0" destOrd="0" presId="urn:microsoft.com/office/officeart/2005/8/layout/bProcess3"/>
    <dgm:cxn modelId="{90B6C2F8-8E9A-4EFD-860B-25DC3A20EC4C}" type="presParOf" srcId="{0C8CA4F8-A35F-4D00-A2A6-F3B2D2A09935}" destId="{811318A6-8B4A-40B2-AB6B-B9A73680EC71}" srcOrd="2" destOrd="0" presId="urn:microsoft.com/office/officeart/2005/8/layout/bProcess3"/>
    <dgm:cxn modelId="{65255E24-B3AB-42DE-A52F-7F83210EA410}" type="presParOf" srcId="{0C8CA4F8-A35F-4D00-A2A6-F3B2D2A09935}" destId="{17C5326B-B78D-4300-AD3A-76CC1A33A738}" srcOrd="3" destOrd="0" presId="urn:microsoft.com/office/officeart/2005/8/layout/bProcess3"/>
    <dgm:cxn modelId="{316BF278-BE9B-446F-BD08-A45CD3E4F7D4}" type="presParOf" srcId="{17C5326B-B78D-4300-AD3A-76CC1A33A738}" destId="{E3E2E7E7-E208-4B98-9EFE-8581CCD8FFF7}" srcOrd="0" destOrd="0" presId="urn:microsoft.com/office/officeart/2005/8/layout/bProcess3"/>
    <dgm:cxn modelId="{34EBFA91-2825-4429-8B39-3DC225316616}" type="presParOf" srcId="{0C8CA4F8-A35F-4D00-A2A6-F3B2D2A09935}" destId="{A246AE0F-5657-4815-A336-7B5053230362}" srcOrd="4" destOrd="0" presId="urn:microsoft.com/office/officeart/2005/8/layout/bProcess3"/>
    <dgm:cxn modelId="{946E5573-A3E3-412E-8D97-80B1C2E57486}" type="presParOf" srcId="{0C8CA4F8-A35F-4D00-A2A6-F3B2D2A09935}" destId="{4CABFF33-D088-46AA-970E-E2531055A220}" srcOrd="5" destOrd="0" presId="urn:microsoft.com/office/officeart/2005/8/layout/bProcess3"/>
    <dgm:cxn modelId="{45080956-5EAD-4BD7-8A5A-6546232E4329}" type="presParOf" srcId="{4CABFF33-D088-46AA-970E-E2531055A220}" destId="{5A59942F-9C0B-4E0E-AB36-56FAA9A76D7F}" srcOrd="0" destOrd="0" presId="urn:microsoft.com/office/officeart/2005/8/layout/bProcess3"/>
    <dgm:cxn modelId="{920F2D9D-A23C-44F0-800F-F1C5F4B2C545}" type="presParOf" srcId="{0C8CA4F8-A35F-4D00-A2A6-F3B2D2A09935}" destId="{FDA814DD-90FD-447D-A584-1AFE4C85A58D}" srcOrd="6" destOrd="0" presId="urn:microsoft.com/office/officeart/2005/8/layout/bProcess3"/>
    <dgm:cxn modelId="{2BE33CFF-F5E8-4ED7-8BB8-10174C222C67}" type="presParOf" srcId="{0C8CA4F8-A35F-4D00-A2A6-F3B2D2A09935}" destId="{5E346974-5127-48E7-80CB-CB4F7E979AC6}" srcOrd="7" destOrd="0" presId="urn:microsoft.com/office/officeart/2005/8/layout/bProcess3"/>
    <dgm:cxn modelId="{1A8459B4-044A-49BA-978A-E773B7F66FC2}" type="presParOf" srcId="{5E346974-5127-48E7-80CB-CB4F7E979AC6}" destId="{CEC04879-8ACC-4D71-8A6B-07C6DB887838}" srcOrd="0" destOrd="0" presId="urn:microsoft.com/office/officeart/2005/8/layout/bProcess3"/>
    <dgm:cxn modelId="{8A580B64-B618-4D2D-BEC1-F352D4C8EB40}" type="presParOf" srcId="{0C8CA4F8-A35F-4D00-A2A6-F3B2D2A09935}" destId="{DF8C2CCC-CC5B-415E-A243-A21DF2F9442D}" srcOrd="8" destOrd="0" presId="urn:microsoft.com/office/officeart/2005/8/layout/bProcess3"/>
    <dgm:cxn modelId="{7154D0C9-4570-4042-A99B-6F0A68E1686A}" type="presParOf" srcId="{0C8CA4F8-A35F-4D00-A2A6-F3B2D2A09935}" destId="{9F17CF32-46E3-4F9B-80D8-B91534B4C449}" srcOrd="9" destOrd="0" presId="urn:microsoft.com/office/officeart/2005/8/layout/bProcess3"/>
    <dgm:cxn modelId="{6B8B1637-98C2-468E-950A-577D1E055776}" type="presParOf" srcId="{9F17CF32-46E3-4F9B-80D8-B91534B4C449}" destId="{C9366655-BF5B-450D-A3B8-FBEBA1AADCCA}" srcOrd="0" destOrd="0" presId="urn:microsoft.com/office/officeart/2005/8/layout/bProcess3"/>
    <dgm:cxn modelId="{0F1E45BF-8EC2-4D53-9066-6E343733A420}" type="presParOf" srcId="{0C8CA4F8-A35F-4D00-A2A6-F3B2D2A09935}" destId="{265D72EE-5F6C-4803-800B-1D4218FF3097}" srcOrd="10" destOrd="0" presId="urn:microsoft.com/office/officeart/2005/8/layout/bProcess3"/>
    <dgm:cxn modelId="{1E3ABF21-6AFF-4507-AD41-1EBBDE9105A3}" type="presParOf" srcId="{0C8CA4F8-A35F-4D00-A2A6-F3B2D2A09935}" destId="{1D4632F9-EBE8-4DEC-9A2E-54AF20111512}" srcOrd="11" destOrd="0" presId="urn:microsoft.com/office/officeart/2005/8/layout/bProcess3"/>
    <dgm:cxn modelId="{95EBA524-EE3D-4FC9-A21C-1139B0D9340A}" type="presParOf" srcId="{1D4632F9-EBE8-4DEC-9A2E-54AF20111512}" destId="{9CC0A591-403F-463F-9F95-CB6C911C3864}" srcOrd="0" destOrd="0" presId="urn:microsoft.com/office/officeart/2005/8/layout/bProcess3"/>
    <dgm:cxn modelId="{C45AA417-1B5F-40AD-92CE-4A8F9AA95796}" type="presParOf" srcId="{0C8CA4F8-A35F-4D00-A2A6-F3B2D2A09935}" destId="{FC731FBF-69F8-49C7-A1AC-271A5CB31EF2}" srcOrd="12" destOrd="0" presId="urn:microsoft.com/office/officeart/2005/8/layout/bProcess3"/>
    <dgm:cxn modelId="{EB995BD8-44A3-420E-8E73-972FF822C291}" type="presParOf" srcId="{0C8CA4F8-A35F-4D00-A2A6-F3B2D2A09935}" destId="{227EB2FE-E3AB-4C19-BF5F-67F4E1CDB58B}" srcOrd="13" destOrd="0" presId="urn:microsoft.com/office/officeart/2005/8/layout/bProcess3"/>
    <dgm:cxn modelId="{1DB3DD67-D244-4B53-989E-5B43FB13311B}" type="presParOf" srcId="{227EB2FE-E3AB-4C19-BF5F-67F4E1CDB58B}" destId="{24C73D9C-48F7-445E-8D77-68A64E40A228}" srcOrd="0" destOrd="0" presId="urn:microsoft.com/office/officeart/2005/8/layout/bProcess3"/>
    <dgm:cxn modelId="{FB33A71D-D69F-40C8-8CB1-B598EF15F0A9}" type="presParOf" srcId="{0C8CA4F8-A35F-4D00-A2A6-F3B2D2A09935}" destId="{052C6D4C-C984-4B98-9903-BE37AD6108E3}" srcOrd="14" destOrd="0" presId="urn:microsoft.com/office/officeart/2005/8/layout/bProcess3"/>
    <dgm:cxn modelId="{EA05E8CF-3B5B-4756-A499-129A3CE0531D}" type="presParOf" srcId="{0C8CA4F8-A35F-4D00-A2A6-F3B2D2A09935}" destId="{D8DF5CB8-97DD-478C-AF7A-5D2403BE88F5}" srcOrd="15" destOrd="0" presId="urn:microsoft.com/office/officeart/2005/8/layout/bProcess3"/>
    <dgm:cxn modelId="{254D0723-8FCB-4BF2-8A96-2FC0F893402F}" type="presParOf" srcId="{D8DF5CB8-97DD-478C-AF7A-5D2403BE88F5}" destId="{E57FAB5F-6675-4DF3-99E6-731718CF8AD5}" srcOrd="0" destOrd="0" presId="urn:microsoft.com/office/officeart/2005/8/layout/bProcess3"/>
    <dgm:cxn modelId="{26C9A5CB-EDD9-4967-910B-4A7A89AA3B1D}" type="presParOf" srcId="{0C8CA4F8-A35F-4D00-A2A6-F3B2D2A09935}" destId="{998471D9-EED4-4325-9C95-59C84093A325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6C07B-F847-41FE-9431-DEC090B077AB}">
      <dsp:nvSpPr>
        <dsp:cNvPr id="0" name=""/>
        <dsp:cNvSpPr/>
      </dsp:nvSpPr>
      <dsp:spPr>
        <a:xfrm>
          <a:off x="3836006" y="845759"/>
          <a:ext cx="651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452" y="45720"/>
              </a:lnTo>
            </a:path>
          </a:pathLst>
        </a:custGeom>
        <a:noFill/>
        <a:ln w="63500" cap="flat" cmpd="sng" algn="ctr">
          <a:solidFill>
            <a:schemeClr val="tx1">
              <a:lumMod val="75000"/>
              <a:lumOff val="2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44681" y="888069"/>
        <a:ext cx="34102" cy="6820"/>
      </dsp:txXfrm>
    </dsp:sp>
    <dsp:sp modelId="{444DD2C3-AA1E-4A25-841A-B327A8524D7D}">
      <dsp:nvSpPr>
        <dsp:cNvPr id="0" name=""/>
        <dsp:cNvSpPr/>
      </dsp:nvSpPr>
      <dsp:spPr>
        <a:xfrm>
          <a:off x="872360" y="1846"/>
          <a:ext cx="2965445" cy="177926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Прием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заявок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360" y="1846"/>
        <a:ext cx="2965445" cy="1779267"/>
      </dsp:txXfrm>
    </dsp:sp>
    <dsp:sp modelId="{17C5326B-B78D-4300-AD3A-76CC1A33A738}">
      <dsp:nvSpPr>
        <dsp:cNvPr id="0" name=""/>
        <dsp:cNvSpPr/>
      </dsp:nvSpPr>
      <dsp:spPr>
        <a:xfrm>
          <a:off x="7483505" y="845759"/>
          <a:ext cx="651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452" y="45720"/>
              </a:lnTo>
            </a:path>
          </a:pathLst>
        </a:custGeom>
        <a:noFill/>
        <a:ln w="63500" cap="flat" cmpd="sng" algn="ctr">
          <a:solidFill>
            <a:schemeClr val="tx1">
              <a:lumMod val="75000"/>
              <a:lumOff val="2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92180" y="888069"/>
        <a:ext cx="34102" cy="6820"/>
      </dsp:txXfrm>
    </dsp:sp>
    <dsp:sp modelId="{811318A6-8B4A-40B2-AB6B-B9A73680EC71}">
      <dsp:nvSpPr>
        <dsp:cNvPr id="0" name=""/>
        <dsp:cNvSpPr/>
      </dsp:nvSpPr>
      <dsp:spPr>
        <a:xfrm>
          <a:off x="4519859" y="1846"/>
          <a:ext cx="2965445" cy="177926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Решение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 допуске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 конкурсу</a:t>
          </a:r>
        </a:p>
      </dsp:txBody>
      <dsp:txXfrm>
        <a:off x="4519859" y="1846"/>
        <a:ext cx="2965445" cy="1779267"/>
      </dsp:txXfrm>
    </dsp:sp>
    <dsp:sp modelId="{4CABFF33-D088-46AA-970E-E2531055A220}">
      <dsp:nvSpPr>
        <dsp:cNvPr id="0" name=""/>
        <dsp:cNvSpPr/>
      </dsp:nvSpPr>
      <dsp:spPr>
        <a:xfrm>
          <a:off x="11131003" y="845759"/>
          <a:ext cx="651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452" y="45720"/>
              </a:lnTo>
            </a:path>
          </a:pathLst>
        </a:custGeom>
        <a:noFill/>
        <a:ln w="63500" cap="flat" cmpd="sng" algn="ctr">
          <a:solidFill>
            <a:schemeClr val="tx1">
              <a:lumMod val="75000"/>
              <a:lumOff val="2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39678" y="888069"/>
        <a:ext cx="34102" cy="6820"/>
      </dsp:txXfrm>
    </dsp:sp>
    <dsp:sp modelId="{A246AE0F-5657-4815-A336-7B5053230362}">
      <dsp:nvSpPr>
        <dsp:cNvPr id="0" name=""/>
        <dsp:cNvSpPr/>
      </dsp:nvSpPr>
      <dsp:spPr>
        <a:xfrm>
          <a:off x="8167357" y="1846"/>
          <a:ext cx="2965445" cy="177926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Заседание конкурсной комиссии</a:t>
          </a:r>
        </a:p>
      </dsp:txBody>
      <dsp:txXfrm>
        <a:off x="8167357" y="1846"/>
        <a:ext cx="2965445" cy="1779267"/>
      </dsp:txXfrm>
    </dsp:sp>
    <dsp:sp modelId="{5E346974-5127-48E7-80CB-CB4F7E979AC6}">
      <dsp:nvSpPr>
        <dsp:cNvPr id="0" name=""/>
        <dsp:cNvSpPr/>
      </dsp:nvSpPr>
      <dsp:spPr>
        <a:xfrm>
          <a:off x="2355083" y="1779313"/>
          <a:ext cx="10942495" cy="651452"/>
        </a:xfrm>
        <a:custGeom>
          <a:avLst/>
          <a:gdLst/>
          <a:ahLst/>
          <a:cxnLst/>
          <a:rect l="0" t="0" r="0" b="0"/>
          <a:pathLst>
            <a:path>
              <a:moveTo>
                <a:pt x="10942495" y="0"/>
              </a:moveTo>
              <a:lnTo>
                <a:pt x="10942495" y="342826"/>
              </a:lnTo>
              <a:lnTo>
                <a:pt x="0" y="342826"/>
              </a:lnTo>
              <a:lnTo>
                <a:pt x="0" y="651452"/>
              </a:lnTo>
            </a:path>
          </a:pathLst>
        </a:custGeom>
        <a:noFill/>
        <a:ln w="63500" cap="flat" cmpd="sng" algn="ctr">
          <a:solidFill>
            <a:schemeClr val="tx1">
              <a:lumMod val="75000"/>
              <a:lumOff val="2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552238" y="2101629"/>
        <a:ext cx="548186" cy="6820"/>
      </dsp:txXfrm>
    </dsp:sp>
    <dsp:sp modelId="{FDA814DD-90FD-447D-A584-1AFE4C85A58D}">
      <dsp:nvSpPr>
        <dsp:cNvPr id="0" name=""/>
        <dsp:cNvSpPr/>
      </dsp:nvSpPr>
      <dsp:spPr>
        <a:xfrm>
          <a:off x="11814856" y="1846"/>
          <a:ext cx="2965445" cy="177926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Объявление результатов конкурса</a:t>
          </a:r>
        </a:p>
      </dsp:txBody>
      <dsp:txXfrm>
        <a:off x="11814856" y="1846"/>
        <a:ext cx="2965445" cy="1779267"/>
      </dsp:txXfrm>
    </dsp:sp>
    <dsp:sp modelId="{9F17CF32-46E3-4F9B-80D8-B91534B4C449}">
      <dsp:nvSpPr>
        <dsp:cNvPr id="0" name=""/>
        <dsp:cNvSpPr/>
      </dsp:nvSpPr>
      <dsp:spPr>
        <a:xfrm>
          <a:off x="3836006" y="3307080"/>
          <a:ext cx="6514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452" y="45720"/>
              </a:lnTo>
            </a:path>
          </a:pathLst>
        </a:custGeom>
        <a:noFill/>
        <a:ln w="63500" cap="flat" cmpd="sng" algn="ctr">
          <a:solidFill>
            <a:schemeClr val="tx1">
              <a:lumMod val="75000"/>
              <a:lumOff val="2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44681" y="3349389"/>
        <a:ext cx="34102" cy="6820"/>
      </dsp:txXfrm>
    </dsp:sp>
    <dsp:sp modelId="{DF8C2CCC-CC5B-415E-A243-A21DF2F9442D}">
      <dsp:nvSpPr>
        <dsp:cNvPr id="0" name=""/>
        <dsp:cNvSpPr/>
      </dsp:nvSpPr>
      <dsp:spPr>
        <a:xfrm>
          <a:off x="872360" y="2463166"/>
          <a:ext cx="2965445" cy="177926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Заключение соглашения</a:t>
          </a:r>
        </a:p>
      </dsp:txBody>
      <dsp:txXfrm>
        <a:off x="872360" y="2463166"/>
        <a:ext cx="2965445" cy="1779267"/>
      </dsp:txXfrm>
    </dsp:sp>
    <dsp:sp modelId="{1D4632F9-EBE8-4DEC-9A2E-54AF20111512}">
      <dsp:nvSpPr>
        <dsp:cNvPr id="0" name=""/>
        <dsp:cNvSpPr/>
      </dsp:nvSpPr>
      <dsp:spPr>
        <a:xfrm>
          <a:off x="7483505" y="3282312"/>
          <a:ext cx="6691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0487"/>
              </a:moveTo>
              <a:lnTo>
                <a:pt x="351678" y="70487"/>
              </a:lnTo>
              <a:lnTo>
                <a:pt x="351678" y="45720"/>
              </a:lnTo>
              <a:lnTo>
                <a:pt x="669156" y="45720"/>
              </a:lnTo>
            </a:path>
          </a:pathLst>
        </a:custGeom>
        <a:noFill/>
        <a:ln w="63500" cap="flat" cmpd="sng" algn="ctr">
          <a:solidFill>
            <a:schemeClr val="tx1">
              <a:lumMod val="75000"/>
              <a:lumOff val="2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800578" y="3324622"/>
        <a:ext cx="35009" cy="6820"/>
      </dsp:txXfrm>
    </dsp:sp>
    <dsp:sp modelId="{265D72EE-5F6C-4803-800B-1D4218FF3097}">
      <dsp:nvSpPr>
        <dsp:cNvPr id="0" name=""/>
        <dsp:cNvSpPr/>
      </dsp:nvSpPr>
      <dsp:spPr>
        <a:xfrm>
          <a:off x="4519859" y="2463166"/>
          <a:ext cx="2965445" cy="177926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Перечисление субсидии </a:t>
          </a:r>
        </a:p>
      </dsp:txBody>
      <dsp:txXfrm>
        <a:off x="4519859" y="2463166"/>
        <a:ext cx="2965445" cy="1779267"/>
      </dsp:txXfrm>
    </dsp:sp>
    <dsp:sp modelId="{227EB2FE-E3AB-4C19-BF5F-67F4E1CDB58B}">
      <dsp:nvSpPr>
        <dsp:cNvPr id="0" name=""/>
        <dsp:cNvSpPr/>
      </dsp:nvSpPr>
      <dsp:spPr>
        <a:xfrm>
          <a:off x="11148707" y="3282312"/>
          <a:ext cx="6337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974" y="45720"/>
              </a:lnTo>
              <a:lnTo>
                <a:pt x="333974" y="70487"/>
              </a:lnTo>
              <a:lnTo>
                <a:pt x="633748" y="70487"/>
              </a:lnTo>
            </a:path>
          </a:pathLst>
        </a:custGeom>
        <a:noFill/>
        <a:ln w="63500" cap="flat" cmpd="sng" algn="ctr">
          <a:solidFill>
            <a:schemeClr val="tx1">
              <a:lumMod val="75000"/>
              <a:lumOff val="2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48961" y="3324622"/>
        <a:ext cx="33240" cy="6820"/>
      </dsp:txXfrm>
    </dsp:sp>
    <dsp:sp modelId="{FC731FBF-69F8-49C7-A1AC-271A5CB31EF2}">
      <dsp:nvSpPr>
        <dsp:cNvPr id="0" name=""/>
        <dsp:cNvSpPr/>
      </dsp:nvSpPr>
      <dsp:spPr>
        <a:xfrm>
          <a:off x="8185061" y="2438398"/>
          <a:ext cx="2965445" cy="177926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Использование собственных средств (</a:t>
          </a: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софинансирование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8185061" y="2438398"/>
        <a:ext cx="2965445" cy="1779267"/>
      </dsp:txXfrm>
    </dsp:sp>
    <dsp:sp modelId="{D8DF5CB8-97DD-478C-AF7A-5D2403BE88F5}">
      <dsp:nvSpPr>
        <dsp:cNvPr id="0" name=""/>
        <dsp:cNvSpPr/>
      </dsp:nvSpPr>
      <dsp:spPr>
        <a:xfrm>
          <a:off x="7765287" y="4240633"/>
          <a:ext cx="5532291" cy="653298"/>
        </a:xfrm>
        <a:custGeom>
          <a:avLst/>
          <a:gdLst/>
          <a:ahLst/>
          <a:cxnLst/>
          <a:rect l="0" t="0" r="0" b="0"/>
          <a:pathLst>
            <a:path>
              <a:moveTo>
                <a:pt x="5532291" y="0"/>
              </a:moveTo>
              <a:lnTo>
                <a:pt x="5532291" y="343749"/>
              </a:lnTo>
              <a:lnTo>
                <a:pt x="0" y="343749"/>
              </a:lnTo>
              <a:lnTo>
                <a:pt x="0" y="653298"/>
              </a:lnTo>
            </a:path>
          </a:pathLst>
        </a:custGeom>
        <a:noFill/>
        <a:ln w="63500" cap="flat" cmpd="sng" algn="ctr">
          <a:solidFill>
            <a:schemeClr val="tx1">
              <a:lumMod val="75000"/>
              <a:lumOff val="2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392073" y="4563872"/>
        <a:ext cx="278720" cy="6820"/>
      </dsp:txXfrm>
    </dsp:sp>
    <dsp:sp modelId="{052C6D4C-C984-4B98-9903-BE37AD6108E3}">
      <dsp:nvSpPr>
        <dsp:cNvPr id="0" name=""/>
        <dsp:cNvSpPr/>
      </dsp:nvSpPr>
      <dsp:spPr>
        <a:xfrm>
          <a:off x="11814856" y="2463166"/>
          <a:ext cx="2965445" cy="177926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Ежемесячная отчетность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14856" y="2463166"/>
        <a:ext cx="2965445" cy="1779267"/>
      </dsp:txXfrm>
    </dsp:sp>
    <dsp:sp modelId="{998471D9-EED4-4325-9C95-59C84093A325}">
      <dsp:nvSpPr>
        <dsp:cNvPr id="0" name=""/>
        <dsp:cNvSpPr/>
      </dsp:nvSpPr>
      <dsp:spPr>
        <a:xfrm>
          <a:off x="6354906" y="4926332"/>
          <a:ext cx="2820761" cy="1779267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Достижение результатов к 20.12.2022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4906" y="4926332"/>
        <a:ext cx="2820761" cy="1779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861" y="0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/>
          <a:lstStyle>
            <a:lvl1pPr algn="r">
              <a:defRPr sz="600"/>
            </a:lvl1pPr>
          </a:lstStyle>
          <a:p>
            <a:fld id="{63536DD3-FC04-4360-A512-6A37BF390571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527" tIns="24264" rIns="48527" bIns="242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113" y="3270976"/>
            <a:ext cx="7900024" cy="2677467"/>
          </a:xfrm>
          <a:prstGeom prst="rect">
            <a:avLst/>
          </a:prstGeom>
        </p:spPr>
        <p:txBody>
          <a:bodyPr vert="horz" lIns="48527" tIns="24264" rIns="48527" bIns="2426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861" y="6457028"/>
            <a:ext cx="4279050" cy="340647"/>
          </a:xfrm>
          <a:prstGeom prst="rect">
            <a:avLst/>
          </a:prstGeom>
        </p:spPr>
        <p:txBody>
          <a:bodyPr vert="horz" lIns="48527" tIns="24264" rIns="48527" bIns="24264" rtlCol="0" anchor="b"/>
          <a:lstStyle>
            <a:lvl1pPr algn="r">
              <a:defRPr sz="600"/>
            </a:lvl1pPr>
          </a:lstStyle>
          <a:p>
            <a:fld id="{EA9B216B-E0EC-4093-A946-F4244D628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3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95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06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45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03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7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99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1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34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75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0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69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37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79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4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17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4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850900"/>
            <a:ext cx="4076700" cy="2293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B216B-E0EC-4093-A946-F4244D6280A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4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8" y="3505900"/>
            <a:ext cx="17088486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6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heavy">
                <a:solidFill>
                  <a:srgbClr val="B8A2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heavy">
                <a:solidFill>
                  <a:srgbClr val="B8A2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798398" y="2615886"/>
            <a:ext cx="5071745" cy="377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EE342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heavy">
                <a:solidFill>
                  <a:srgbClr val="B8A2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277082" y="494267"/>
            <a:ext cx="1068030" cy="106589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82561" y="704634"/>
            <a:ext cx="2071393" cy="69697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651" y="0"/>
            <a:ext cx="763988" cy="113085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79405" y="726132"/>
            <a:ext cx="1178715" cy="21310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5673616" y="1003991"/>
            <a:ext cx="612140" cy="72390"/>
          </a:xfrm>
          <a:custGeom>
            <a:avLst/>
            <a:gdLst/>
            <a:ahLst/>
            <a:cxnLst/>
            <a:rect l="l" t="t" r="r" b="b"/>
            <a:pathLst>
              <a:path w="612140" h="72390">
                <a:moveTo>
                  <a:pt x="59055" y="901"/>
                </a:moveTo>
                <a:lnTo>
                  <a:pt x="0" y="901"/>
                </a:lnTo>
                <a:lnTo>
                  <a:pt x="0" y="9423"/>
                </a:lnTo>
                <a:lnTo>
                  <a:pt x="25057" y="9423"/>
                </a:lnTo>
                <a:lnTo>
                  <a:pt x="25057" y="71335"/>
                </a:lnTo>
                <a:lnTo>
                  <a:pt x="33997" y="71335"/>
                </a:lnTo>
                <a:lnTo>
                  <a:pt x="33997" y="9423"/>
                </a:lnTo>
                <a:lnTo>
                  <a:pt x="59055" y="9423"/>
                </a:lnTo>
                <a:lnTo>
                  <a:pt x="59055" y="6985"/>
                </a:lnTo>
                <a:lnTo>
                  <a:pt x="59055" y="901"/>
                </a:lnTo>
                <a:close/>
              </a:path>
              <a:path w="612140" h="72390">
                <a:moveTo>
                  <a:pt x="126174" y="71323"/>
                </a:moveTo>
                <a:lnTo>
                  <a:pt x="118897" y="52552"/>
                </a:lnTo>
                <a:lnTo>
                  <a:pt x="115595" y="44030"/>
                </a:lnTo>
                <a:lnTo>
                  <a:pt x="106032" y="19380"/>
                </a:lnTo>
                <a:lnTo>
                  <a:pt x="106032" y="44030"/>
                </a:lnTo>
                <a:lnTo>
                  <a:pt x="82588" y="44030"/>
                </a:lnTo>
                <a:lnTo>
                  <a:pt x="94310" y="13271"/>
                </a:lnTo>
                <a:lnTo>
                  <a:pt x="106032" y="44030"/>
                </a:lnTo>
                <a:lnTo>
                  <a:pt x="106032" y="19380"/>
                </a:lnTo>
                <a:lnTo>
                  <a:pt x="103047" y="11671"/>
                </a:lnTo>
                <a:lnTo>
                  <a:pt x="98882" y="901"/>
                </a:lnTo>
                <a:lnTo>
                  <a:pt x="89941" y="901"/>
                </a:lnTo>
                <a:lnTo>
                  <a:pt x="62547" y="71323"/>
                </a:lnTo>
                <a:lnTo>
                  <a:pt x="72186" y="71323"/>
                </a:lnTo>
                <a:lnTo>
                  <a:pt x="79336" y="52552"/>
                </a:lnTo>
                <a:lnTo>
                  <a:pt x="109270" y="52552"/>
                </a:lnTo>
                <a:lnTo>
                  <a:pt x="116433" y="71323"/>
                </a:lnTo>
                <a:lnTo>
                  <a:pt x="126174" y="71323"/>
                </a:lnTo>
                <a:close/>
              </a:path>
              <a:path w="612140" h="72390">
                <a:moveTo>
                  <a:pt x="188722" y="901"/>
                </a:moveTo>
                <a:lnTo>
                  <a:pt x="129667" y="901"/>
                </a:lnTo>
                <a:lnTo>
                  <a:pt x="129667" y="9423"/>
                </a:lnTo>
                <a:lnTo>
                  <a:pt x="154724" y="9423"/>
                </a:lnTo>
                <a:lnTo>
                  <a:pt x="154724" y="71335"/>
                </a:lnTo>
                <a:lnTo>
                  <a:pt x="163652" y="71335"/>
                </a:lnTo>
                <a:lnTo>
                  <a:pt x="163652" y="9423"/>
                </a:lnTo>
                <a:lnTo>
                  <a:pt x="188722" y="9423"/>
                </a:lnTo>
                <a:lnTo>
                  <a:pt x="188722" y="6985"/>
                </a:lnTo>
                <a:lnTo>
                  <a:pt x="188722" y="901"/>
                </a:lnTo>
                <a:close/>
              </a:path>
              <a:path w="612140" h="72390">
                <a:moveTo>
                  <a:pt x="255841" y="71323"/>
                </a:moveTo>
                <a:lnTo>
                  <a:pt x="248564" y="52552"/>
                </a:lnTo>
                <a:lnTo>
                  <a:pt x="245262" y="44030"/>
                </a:lnTo>
                <a:lnTo>
                  <a:pt x="235686" y="19342"/>
                </a:lnTo>
                <a:lnTo>
                  <a:pt x="235686" y="44030"/>
                </a:lnTo>
                <a:lnTo>
                  <a:pt x="212255" y="44030"/>
                </a:lnTo>
                <a:lnTo>
                  <a:pt x="223977" y="13271"/>
                </a:lnTo>
                <a:lnTo>
                  <a:pt x="235686" y="44030"/>
                </a:lnTo>
                <a:lnTo>
                  <a:pt x="235686" y="19342"/>
                </a:lnTo>
                <a:lnTo>
                  <a:pt x="232714" y="11671"/>
                </a:lnTo>
                <a:lnTo>
                  <a:pt x="228536" y="901"/>
                </a:lnTo>
                <a:lnTo>
                  <a:pt x="219608" y="901"/>
                </a:lnTo>
                <a:lnTo>
                  <a:pt x="192214" y="71323"/>
                </a:lnTo>
                <a:lnTo>
                  <a:pt x="201853" y="71323"/>
                </a:lnTo>
                <a:lnTo>
                  <a:pt x="209003" y="52552"/>
                </a:lnTo>
                <a:lnTo>
                  <a:pt x="238937" y="52552"/>
                </a:lnTo>
                <a:lnTo>
                  <a:pt x="246087" y="71323"/>
                </a:lnTo>
                <a:lnTo>
                  <a:pt x="255841" y="71323"/>
                </a:lnTo>
                <a:close/>
              </a:path>
              <a:path w="612140" h="72390">
                <a:moveTo>
                  <a:pt x="321741" y="17678"/>
                </a:moveTo>
                <a:lnTo>
                  <a:pt x="312521" y="4330"/>
                </a:lnTo>
                <a:lnTo>
                  <a:pt x="312521" y="18288"/>
                </a:lnTo>
                <a:lnTo>
                  <a:pt x="312521" y="26149"/>
                </a:lnTo>
                <a:lnTo>
                  <a:pt x="311213" y="29286"/>
                </a:lnTo>
                <a:lnTo>
                  <a:pt x="305993" y="34023"/>
                </a:lnTo>
                <a:lnTo>
                  <a:pt x="302196" y="35204"/>
                </a:lnTo>
                <a:lnTo>
                  <a:pt x="282575" y="35204"/>
                </a:lnTo>
                <a:lnTo>
                  <a:pt x="282575" y="9423"/>
                </a:lnTo>
                <a:lnTo>
                  <a:pt x="302196" y="9423"/>
                </a:lnTo>
                <a:lnTo>
                  <a:pt x="305993" y="10579"/>
                </a:lnTo>
                <a:lnTo>
                  <a:pt x="311213" y="15176"/>
                </a:lnTo>
                <a:lnTo>
                  <a:pt x="312521" y="18288"/>
                </a:lnTo>
                <a:lnTo>
                  <a:pt x="312521" y="4330"/>
                </a:lnTo>
                <a:lnTo>
                  <a:pt x="306895" y="1739"/>
                </a:lnTo>
                <a:lnTo>
                  <a:pt x="302666" y="914"/>
                </a:lnTo>
                <a:lnTo>
                  <a:pt x="273646" y="914"/>
                </a:lnTo>
                <a:lnTo>
                  <a:pt x="273646" y="71323"/>
                </a:lnTo>
                <a:lnTo>
                  <a:pt x="282575" y="71323"/>
                </a:lnTo>
                <a:lnTo>
                  <a:pt x="282575" y="43726"/>
                </a:lnTo>
                <a:lnTo>
                  <a:pt x="302526" y="43726"/>
                </a:lnTo>
                <a:lnTo>
                  <a:pt x="321741" y="26746"/>
                </a:lnTo>
                <a:lnTo>
                  <a:pt x="321741" y="17678"/>
                </a:lnTo>
                <a:close/>
              </a:path>
              <a:path w="612140" h="72390">
                <a:moveTo>
                  <a:pt x="395643" y="8305"/>
                </a:moveTo>
                <a:lnTo>
                  <a:pt x="393344" y="5943"/>
                </a:lnTo>
                <a:lnTo>
                  <a:pt x="390321" y="3962"/>
                </a:lnTo>
                <a:lnTo>
                  <a:pt x="382892" y="774"/>
                </a:lnTo>
                <a:lnTo>
                  <a:pt x="378434" y="0"/>
                </a:lnTo>
                <a:lnTo>
                  <a:pt x="367055" y="0"/>
                </a:lnTo>
                <a:lnTo>
                  <a:pt x="338213" y="29222"/>
                </a:lnTo>
                <a:lnTo>
                  <a:pt x="338213" y="43434"/>
                </a:lnTo>
                <a:lnTo>
                  <a:pt x="367741" y="72250"/>
                </a:lnTo>
                <a:lnTo>
                  <a:pt x="379107" y="72250"/>
                </a:lnTo>
                <a:lnTo>
                  <a:pt x="388277" y="60096"/>
                </a:lnTo>
                <a:lnTo>
                  <a:pt x="385787" y="61379"/>
                </a:lnTo>
                <a:lnTo>
                  <a:pt x="380847" y="63004"/>
                </a:lnTo>
                <a:lnTo>
                  <a:pt x="378053" y="63411"/>
                </a:lnTo>
                <a:lnTo>
                  <a:pt x="369671" y="63411"/>
                </a:lnTo>
                <a:lnTo>
                  <a:pt x="347446" y="41529"/>
                </a:lnTo>
                <a:lnTo>
                  <a:pt x="347446" y="30835"/>
                </a:lnTo>
                <a:lnTo>
                  <a:pt x="368579" y="8826"/>
                </a:lnTo>
                <a:lnTo>
                  <a:pt x="376770" y="8826"/>
                </a:lnTo>
                <a:lnTo>
                  <a:pt x="379882" y="9385"/>
                </a:lnTo>
                <a:lnTo>
                  <a:pt x="385419" y="11607"/>
                </a:lnTo>
                <a:lnTo>
                  <a:pt x="387997" y="13220"/>
                </a:lnTo>
                <a:lnTo>
                  <a:pt x="390372" y="15316"/>
                </a:lnTo>
                <a:lnTo>
                  <a:pt x="395643" y="8305"/>
                </a:lnTo>
                <a:close/>
              </a:path>
              <a:path w="612140" h="72390">
                <a:moveTo>
                  <a:pt x="470344" y="901"/>
                </a:moveTo>
                <a:lnTo>
                  <a:pt x="411289" y="901"/>
                </a:lnTo>
                <a:lnTo>
                  <a:pt x="411289" y="9423"/>
                </a:lnTo>
                <a:lnTo>
                  <a:pt x="436359" y="9423"/>
                </a:lnTo>
                <a:lnTo>
                  <a:pt x="436359" y="71335"/>
                </a:lnTo>
                <a:lnTo>
                  <a:pt x="445287" y="71335"/>
                </a:lnTo>
                <a:lnTo>
                  <a:pt x="445287" y="9423"/>
                </a:lnTo>
                <a:lnTo>
                  <a:pt x="470344" y="9423"/>
                </a:lnTo>
                <a:lnTo>
                  <a:pt x="470344" y="6985"/>
                </a:lnTo>
                <a:lnTo>
                  <a:pt x="470344" y="901"/>
                </a:lnTo>
                <a:close/>
              </a:path>
              <a:path w="612140" h="72390">
                <a:moveTo>
                  <a:pt x="537464" y="71323"/>
                </a:moveTo>
                <a:lnTo>
                  <a:pt x="530186" y="52552"/>
                </a:lnTo>
                <a:lnTo>
                  <a:pt x="526884" y="44030"/>
                </a:lnTo>
                <a:lnTo>
                  <a:pt x="517321" y="19354"/>
                </a:lnTo>
                <a:lnTo>
                  <a:pt x="517321" y="44030"/>
                </a:lnTo>
                <a:lnTo>
                  <a:pt x="493877" y="44030"/>
                </a:lnTo>
                <a:lnTo>
                  <a:pt x="505599" y="13271"/>
                </a:lnTo>
                <a:lnTo>
                  <a:pt x="517321" y="44030"/>
                </a:lnTo>
                <a:lnTo>
                  <a:pt x="517321" y="19354"/>
                </a:lnTo>
                <a:lnTo>
                  <a:pt x="514350" y="11671"/>
                </a:lnTo>
                <a:lnTo>
                  <a:pt x="510171" y="901"/>
                </a:lnTo>
                <a:lnTo>
                  <a:pt x="501243" y="901"/>
                </a:lnTo>
                <a:lnTo>
                  <a:pt x="473837" y="71323"/>
                </a:lnTo>
                <a:lnTo>
                  <a:pt x="483476" y="71323"/>
                </a:lnTo>
                <a:lnTo>
                  <a:pt x="490639" y="52552"/>
                </a:lnTo>
                <a:lnTo>
                  <a:pt x="520560" y="52552"/>
                </a:lnTo>
                <a:lnTo>
                  <a:pt x="527723" y="71323"/>
                </a:lnTo>
                <a:lnTo>
                  <a:pt x="537464" y="71323"/>
                </a:lnTo>
                <a:close/>
              </a:path>
              <a:path w="612140" h="72390">
                <a:moveTo>
                  <a:pt x="611695" y="901"/>
                </a:moveTo>
                <a:lnTo>
                  <a:pt x="602767" y="901"/>
                </a:lnTo>
                <a:lnTo>
                  <a:pt x="602767" y="31254"/>
                </a:lnTo>
                <a:lnTo>
                  <a:pt x="564210" y="31254"/>
                </a:lnTo>
                <a:lnTo>
                  <a:pt x="564210" y="901"/>
                </a:lnTo>
                <a:lnTo>
                  <a:pt x="555282" y="901"/>
                </a:lnTo>
                <a:lnTo>
                  <a:pt x="555282" y="71335"/>
                </a:lnTo>
                <a:lnTo>
                  <a:pt x="564210" y="71335"/>
                </a:lnTo>
                <a:lnTo>
                  <a:pt x="564210" y="39776"/>
                </a:lnTo>
                <a:lnTo>
                  <a:pt x="602767" y="39776"/>
                </a:lnTo>
                <a:lnTo>
                  <a:pt x="602767" y="71335"/>
                </a:lnTo>
                <a:lnTo>
                  <a:pt x="611695" y="71335"/>
                </a:lnTo>
                <a:lnTo>
                  <a:pt x="611695" y="39776"/>
                </a:lnTo>
                <a:lnTo>
                  <a:pt x="611695" y="31254"/>
                </a:lnTo>
                <a:lnTo>
                  <a:pt x="611695" y="901"/>
                </a:lnTo>
                <a:close/>
              </a:path>
            </a:pathLst>
          </a:custGeom>
          <a:solidFill>
            <a:srgbClr val="03040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679401" y="1140971"/>
            <a:ext cx="1127336" cy="22214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4773568" y="730905"/>
            <a:ext cx="405131" cy="619125"/>
          </a:xfrm>
          <a:custGeom>
            <a:avLst/>
            <a:gdLst/>
            <a:ahLst/>
            <a:cxnLst/>
            <a:rect l="l" t="t" r="r" b="b"/>
            <a:pathLst>
              <a:path w="405130" h="619125">
                <a:moveTo>
                  <a:pt x="404723" y="0"/>
                </a:moveTo>
                <a:lnTo>
                  <a:pt x="344170" y="0"/>
                </a:lnTo>
                <a:lnTo>
                  <a:pt x="283616" y="0"/>
                </a:lnTo>
                <a:lnTo>
                  <a:pt x="0" y="0"/>
                </a:lnTo>
                <a:lnTo>
                  <a:pt x="0" y="121119"/>
                </a:lnTo>
                <a:lnTo>
                  <a:pt x="283616" y="121119"/>
                </a:lnTo>
                <a:lnTo>
                  <a:pt x="283616" y="618540"/>
                </a:lnTo>
                <a:lnTo>
                  <a:pt x="404723" y="618540"/>
                </a:lnTo>
                <a:lnTo>
                  <a:pt x="404723" y="0"/>
                </a:lnTo>
                <a:close/>
              </a:path>
            </a:pathLst>
          </a:custGeom>
          <a:solidFill>
            <a:srgbClr val="03040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363348" y="730894"/>
            <a:ext cx="129744" cy="1297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05952" y="730894"/>
            <a:ext cx="129744" cy="1297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1478" y="1010257"/>
            <a:ext cx="9932035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4179" y="3371626"/>
            <a:ext cx="145808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5" y="10517698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6" y="10517698"/>
            <a:ext cx="4623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4" y="10517698"/>
            <a:ext cx="4623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.tourism.gov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tourism.tatarstan.ru/konkursi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nt.tourism.gov.ru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2127250" y="3368675"/>
            <a:ext cx="167640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7200" u="none" spc="-95" dirty="0"/>
              <a:t>СУБСИДИИ НА </a:t>
            </a:r>
            <a:r>
              <a:rPr lang="ru-RU" sz="7200" u="none" spc="-95" dirty="0" smtClean="0"/>
              <a:t>РАЗВИТИЕ ИНФРАСТРУКТУРЫ </a:t>
            </a:r>
            <a:r>
              <a:rPr lang="ru-RU" sz="7200" u="none" spc="-95" dirty="0"/>
              <a:t>ТУРИЗМА НА ТЕРРИТОРИИ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414946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593850" y="1008034"/>
            <a:ext cx="895096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u="none" kern="0" spc="-25" dirty="0"/>
              <a:t>УСЛОВИЯ УЧАСТИЯ В КОНКУРСЕ</a:t>
            </a:r>
            <a:endParaRPr lang="ru-RU" u="none" kern="0" spc="-30" dirty="0"/>
          </a:p>
        </p:txBody>
      </p:sp>
      <p:sp>
        <p:nvSpPr>
          <p:cNvPr id="10" name="object 3"/>
          <p:cNvSpPr txBox="1"/>
          <p:nvPr/>
        </p:nvSpPr>
        <p:spPr>
          <a:xfrm>
            <a:off x="2432050" y="2680426"/>
            <a:ext cx="18288000" cy="81041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0" marR="2599690" indent="-514350" algn="just">
              <a:spcAft>
                <a:spcPts val="1800"/>
              </a:spcAft>
              <a:buFont typeface="+mj-lt"/>
              <a:buAutoNum type="arabicPeriod"/>
              <a:tabLst>
                <a:tab pos="857250" algn="l"/>
                <a:tab pos="1349375" algn="l"/>
              </a:tabLst>
            </a:pPr>
            <a:r>
              <a:rPr lang="ru-RU" sz="3600" b="1" spc="5" dirty="0" smtClean="0">
                <a:latin typeface="Arial"/>
                <a:cs typeface="Arial"/>
              </a:rPr>
              <a:t>Организация </a:t>
            </a:r>
            <a:r>
              <a:rPr lang="ru-RU" sz="3600" b="1" spc="5" dirty="0">
                <a:latin typeface="Arial"/>
                <a:cs typeface="Arial"/>
              </a:rPr>
              <a:t>может представить только </a:t>
            </a:r>
            <a:r>
              <a:rPr lang="ru-RU" sz="3600" b="1" spc="5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ru-RU" sz="3600" b="1" spc="5" dirty="0" smtClean="0">
                <a:latin typeface="Arial"/>
                <a:cs typeface="Arial"/>
              </a:rPr>
              <a:t> </a:t>
            </a:r>
            <a:r>
              <a:rPr lang="ru-RU" sz="3600" b="1" spc="5" dirty="0">
                <a:latin typeface="Arial"/>
                <a:cs typeface="Arial"/>
              </a:rPr>
              <a:t>заявку, предусматривающую реализацию только </a:t>
            </a:r>
            <a:r>
              <a:rPr lang="ru-RU" sz="3600" b="1" spc="5" dirty="0" smtClean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ru-RU" sz="3600" b="1" spc="5" dirty="0" smtClean="0">
                <a:latin typeface="Arial"/>
                <a:cs typeface="Arial"/>
              </a:rPr>
              <a:t> проекта</a:t>
            </a:r>
          </a:p>
          <a:p>
            <a:pPr marL="514350" marR="2599690" indent="-514350" algn="just">
              <a:spcAft>
                <a:spcPts val="1800"/>
              </a:spcAft>
              <a:buFont typeface="+mj-lt"/>
              <a:buAutoNum type="arabicPeriod"/>
              <a:tabLst>
                <a:tab pos="857250" algn="l"/>
                <a:tab pos="1349375" algn="l"/>
              </a:tabLst>
            </a:pPr>
            <a:r>
              <a:rPr lang="ru-RU" sz="3600" b="1" spc="5" dirty="0" smtClean="0">
                <a:latin typeface="Arial"/>
                <a:cs typeface="Arial"/>
              </a:rPr>
              <a:t>Максимальная </a:t>
            </a:r>
            <a:r>
              <a:rPr lang="ru-RU" sz="3600" b="1" spc="5" dirty="0">
                <a:latin typeface="Arial"/>
                <a:cs typeface="Arial"/>
              </a:rPr>
              <a:t>сумма </a:t>
            </a:r>
            <a:r>
              <a:rPr lang="ru-RU" sz="3600" b="1" spc="5" dirty="0" smtClean="0">
                <a:latin typeface="Arial"/>
                <a:cs typeface="Arial"/>
              </a:rPr>
              <a:t>субсидии (п.5 «</a:t>
            </a:r>
            <a:r>
              <a:rPr lang="ru-RU" sz="3600" b="1" spc="5" dirty="0" err="1" smtClean="0">
                <a:latin typeface="Arial"/>
                <a:cs typeface="Arial"/>
              </a:rPr>
              <a:t>а,в,г,д</a:t>
            </a:r>
            <a:r>
              <a:rPr lang="ru-RU" sz="3600" b="1" spc="5" dirty="0" smtClean="0">
                <a:latin typeface="Arial"/>
                <a:cs typeface="Arial"/>
              </a:rPr>
              <a:t>» Порядка) </a:t>
            </a:r>
            <a:r>
              <a:rPr lang="ru-RU" sz="3600" b="1" spc="5" dirty="0">
                <a:latin typeface="Arial"/>
                <a:cs typeface="Arial"/>
              </a:rPr>
              <a:t>– </a:t>
            </a:r>
            <a:r>
              <a:rPr lang="ru-RU" sz="3600" b="1" spc="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ru-RU" sz="3600" b="1" spc="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3600" b="1" spc="5" dirty="0">
                <a:solidFill>
                  <a:srgbClr val="FF0000"/>
                </a:solidFill>
                <a:latin typeface="Arial"/>
                <a:cs typeface="Arial"/>
              </a:rPr>
              <a:t>млн </a:t>
            </a:r>
            <a:r>
              <a:rPr lang="ru-RU" sz="3600" b="1" spc="5" dirty="0" smtClean="0">
                <a:solidFill>
                  <a:srgbClr val="FF0000"/>
                </a:solidFill>
                <a:latin typeface="Arial"/>
                <a:cs typeface="Arial"/>
              </a:rPr>
              <a:t>рублей</a:t>
            </a:r>
          </a:p>
          <a:p>
            <a:pPr marL="514350" marR="2599690" indent="-514350" algn="just">
              <a:spcAft>
                <a:spcPts val="1800"/>
              </a:spcAft>
              <a:buFont typeface="+mj-lt"/>
              <a:buAutoNum type="arabicPeriod"/>
              <a:tabLst>
                <a:tab pos="857250" algn="l"/>
                <a:tab pos="1349375" algn="l"/>
              </a:tabLst>
            </a:pPr>
            <a:r>
              <a:rPr lang="ru-RU" sz="36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</a:t>
            </a:r>
            <a:r>
              <a:rPr lang="ru-RU" sz="3600" b="1" spc="5" dirty="0">
                <a:latin typeface="Arial" panose="020B0604020202020204" pitchFamily="34" charset="0"/>
                <a:cs typeface="Arial" panose="020B0604020202020204" pitchFamily="34" charset="0"/>
              </a:rPr>
              <a:t>субсидии (п.5 </a:t>
            </a:r>
            <a:r>
              <a:rPr lang="ru-RU" sz="36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spc="5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6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600" b="1" spc="5" dirty="0">
                <a:latin typeface="Arial" panose="020B0604020202020204" pitchFamily="34" charset="0"/>
                <a:cs typeface="Arial" panose="020B0604020202020204" pitchFamily="34" charset="0"/>
              </a:rPr>
              <a:t>Порядка)  </a:t>
            </a:r>
            <a:r>
              <a:rPr lang="ru-RU" sz="36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b="1" spc="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 </a:t>
            </a:r>
            <a:r>
              <a:rPr lang="ru-RU" sz="3600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</a:t>
            </a:r>
          </a:p>
          <a:p>
            <a:pPr marL="514350" marR="2599690" indent="-514350" algn="just">
              <a:spcAft>
                <a:spcPts val="1800"/>
              </a:spcAft>
              <a:buFont typeface="+mj-lt"/>
              <a:buAutoNum type="arabicPeriod"/>
              <a:tabLst>
                <a:tab pos="857250" algn="l"/>
                <a:tab pos="1349375" algn="l"/>
              </a:tabLst>
            </a:pPr>
            <a:r>
              <a:rPr lang="ru-RU" sz="3600" b="1" spc="5" dirty="0" smtClean="0">
                <a:latin typeface="Arial"/>
                <a:cs typeface="Arial"/>
              </a:rPr>
              <a:t>Реализация проекта и </a:t>
            </a:r>
            <a:r>
              <a:rPr lang="ru-RU" sz="3600" b="1" spc="5" dirty="0">
                <a:latin typeface="Arial"/>
                <a:cs typeface="Arial"/>
              </a:rPr>
              <a:t>ввод в эксплуатацию –</a:t>
            </a:r>
            <a:r>
              <a:rPr lang="en-US" sz="3600" b="1" spc="5" dirty="0">
                <a:latin typeface="Arial"/>
                <a:cs typeface="Arial"/>
              </a:rPr>
              <a:t> </a:t>
            </a:r>
            <a:r>
              <a:rPr lang="ru-RU" sz="3600" b="1" spc="5" dirty="0">
                <a:solidFill>
                  <a:srgbClr val="FF0000"/>
                </a:solidFill>
                <a:latin typeface="Arial"/>
                <a:cs typeface="Arial"/>
              </a:rPr>
              <a:t>до 20 декабря </a:t>
            </a:r>
            <a:r>
              <a:rPr lang="ru-RU" sz="3600" b="1" spc="5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ru-RU" sz="3600" b="1" spc="5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3600" b="1" spc="5" dirty="0" smtClean="0">
                <a:solidFill>
                  <a:srgbClr val="FF0000"/>
                </a:solidFill>
                <a:latin typeface="Arial"/>
                <a:cs typeface="Arial"/>
              </a:rPr>
              <a:t>2022 года</a:t>
            </a:r>
          </a:p>
          <a:p>
            <a:pPr marR="2599690" algn="just">
              <a:tabLst>
                <a:tab pos="857250" algn="l"/>
                <a:tab pos="1349375" algn="l"/>
              </a:tabLst>
            </a:pPr>
            <a:r>
              <a:rPr lang="ru-RU" sz="3600" b="1" spc="5" dirty="0">
                <a:latin typeface="Arial"/>
                <a:cs typeface="Arial"/>
              </a:rPr>
              <a:t>5</a:t>
            </a:r>
            <a:r>
              <a:rPr lang="ru-RU" sz="3600" b="1" spc="5" dirty="0" smtClean="0">
                <a:latin typeface="Arial"/>
                <a:cs typeface="Arial"/>
              </a:rPr>
              <a:t>. Участник конкурса должен </a:t>
            </a:r>
            <a:r>
              <a:rPr lang="ru-RU" sz="3600" b="1" spc="5" dirty="0">
                <a:latin typeface="Arial"/>
                <a:cs typeface="Arial"/>
              </a:rPr>
              <a:t>вложить в проект </a:t>
            </a:r>
            <a:r>
              <a:rPr lang="ru-RU" sz="3600" b="1" spc="5" dirty="0">
                <a:solidFill>
                  <a:srgbClr val="FF0000"/>
                </a:solidFill>
                <a:latin typeface="Arial"/>
                <a:cs typeface="Arial"/>
              </a:rPr>
              <a:t>не менее 30% </a:t>
            </a:r>
            <a:r>
              <a:rPr lang="ru-RU" sz="3600" b="1" spc="5" dirty="0">
                <a:latin typeface="Arial"/>
                <a:cs typeface="Arial"/>
              </a:rPr>
              <a:t>собственных </a:t>
            </a:r>
            <a:r>
              <a:rPr lang="ru-RU" sz="3600" b="1" spc="5" dirty="0" smtClean="0">
                <a:latin typeface="Arial"/>
                <a:cs typeface="Arial"/>
              </a:rPr>
              <a:t>средств.</a:t>
            </a:r>
            <a:endParaRPr lang="ru-RU" sz="3200" b="1" spc="5" dirty="0">
              <a:solidFill>
                <a:srgbClr val="4C433B"/>
              </a:solidFill>
              <a:latin typeface="Arial"/>
              <a:cs typeface="Arial"/>
            </a:endParaRPr>
          </a:p>
          <a:p>
            <a:pPr marL="354965" marR="2599690" indent="-342900" algn="just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857250" algn="l"/>
                <a:tab pos="857885" algn="l"/>
              </a:tabLst>
            </a:pPr>
            <a:endParaRPr lang="ru-RU" sz="2000" spc="5" dirty="0">
              <a:solidFill>
                <a:srgbClr val="4C433B"/>
              </a:solidFill>
              <a:latin typeface="Arial"/>
              <a:cs typeface="Arial"/>
            </a:endParaRPr>
          </a:p>
          <a:p>
            <a:pPr marL="514350" marR="2599690" indent="-514350" algn="just">
              <a:spcAft>
                <a:spcPts val="1800"/>
              </a:spcAft>
              <a:buFont typeface="+mj-lt"/>
              <a:buAutoNum type="arabicPeriod"/>
              <a:tabLst>
                <a:tab pos="857250" algn="l"/>
                <a:tab pos="1349375" algn="l"/>
              </a:tabLst>
            </a:pPr>
            <a:endParaRPr lang="ru-RU" sz="3200" b="1" spc="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14350" marR="2599690" indent="-514350" algn="just">
              <a:spcAft>
                <a:spcPts val="1800"/>
              </a:spcAft>
              <a:buFont typeface="+mj-lt"/>
              <a:buAutoNum type="arabicPeriod"/>
              <a:tabLst>
                <a:tab pos="857250" algn="l"/>
                <a:tab pos="1349375" algn="l"/>
              </a:tabLst>
            </a:pPr>
            <a:endParaRPr lang="ru-RU" sz="2800" b="1" spc="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65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3"/>
          <p:cNvSpPr txBox="1"/>
          <p:nvPr/>
        </p:nvSpPr>
        <p:spPr>
          <a:xfrm>
            <a:off x="2439987" y="2696797"/>
            <a:ext cx="15689263" cy="6352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 конкурса должны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соответствовать следующим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критериям: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Symbol" panose="05050102010706020507" pitchFamily="18" charset="2"/>
              <a:buChar char="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юридические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лица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государственными (муниципальными</a:t>
            </a:r>
            <a:r>
              <a:rPr lang="ru-RU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учреждениями </a:t>
            </a:r>
            <a:r>
              <a:rPr 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Symbol" panose="05050102010706020507" pitchFamily="18" charset="2"/>
              <a:buChar char="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осуществляют деятельность на территории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 уплачивают налоги в бюджет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Symbol" panose="05050102010706020507" pitchFamily="18" charset="2"/>
              <a:buChar char="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имеют неисполненной обязанности по уплате налогов, сборов, страховых взносов, пеней, штрафов, процентов, подлежащих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уплате в соответствии с законодательством РФ о налогах и сборах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Symbol" panose="05050102010706020507" pitchFamily="18" charset="2"/>
              <a:buChar char="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находятся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перечне организаций и физических лиц, в отношении которых имеются сведения об их причастности к экстремистской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или терроризму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9" name="object 2"/>
          <p:cNvSpPr txBox="1">
            <a:spLocks/>
          </p:cNvSpPr>
          <p:nvPr/>
        </p:nvSpPr>
        <p:spPr>
          <a:xfrm>
            <a:off x="1593850" y="1008034"/>
            <a:ext cx="895096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u="none" kern="0" spc="-25" dirty="0"/>
              <a:t>УСЛОВИЯ УЧАСТИЯ В КОНКУРСЕ</a:t>
            </a:r>
            <a:endParaRPr lang="ru-RU" u="none" kern="0" spc="-30" dirty="0"/>
          </a:p>
        </p:txBody>
      </p:sp>
    </p:spTree>
    <p:extLst>
      <p:ext uri="{BB962C8B-B14F-4D97-AF65-F5344CB8AC3E}">
        <p14:creationId xmlns:p14="http://schemas.microsoft.com/office/powerpoint/2010/main" val="91103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3"/>
          <p:cNvSpPr txBox="1"/>
          <p:nvPr/>
        </p:nvSpPr>
        <p:spPr>
          <a:xfrm>
            <a:off x="2472691" y="2606675"/>
            <a:ext cx="15808959" cy="687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85750">
              <a:spcAft>
                <a:spcPts val="1800"/>
              </a:spcAft>
              <a:buFont typeface="Symbol" panose="05050102010706020507" pitchFamily="18" charset="2"/>
              <a:buChar char="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юридические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лица не находятся в процессе реорганизации, ликвидации, в отношении их не введена процедура банкротства, деятельность организаций не приостановлена, 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 должны прекратить деятельность в качестве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Font typeface="Symbol" panose="05050102010706020507" pitchFamily="18" charset="2"/>
              <a:buChar char="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реестре дисквалифицированных лиц отсутствуют сведения о дисквалифицированных руководителе, членах коллегиального исполнительного органа, лице, исполняющем функции единоличного исполнительного органа, или главном бухгалтере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Font typeface="Symbol" panose="05050102010706020507" pitchFamily="18" charset="2"/>
              <a:buChar char="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юридические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лица не должны являться иностранными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юридическими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лицами, а также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российскими юридическими лицами, в уставном (складочном) капитале которых доля участия иностранных юридических лиц, местом регистрации которых являются государство или территория офшорной зоны, в совокупности превышает 50%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9" name="object 2"/>
          <p:cNvSpPr txBox="1">
            <a:spLocks/>
          </p:cNvSpPr>
          <p:nvPr/>
        </p:nvSpPr>
        <p:spPr>
          <a:xfrm>
            <a:off x="1593850" y="1008034"/>
            <a:ext cx="895096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u="none" kern="0" spc="-25" dirty="0"/>
              <a:t>УСЛОВИЯ УЧАСТИЯ В КОНКУРСЕ</a:t>
            </a:r>
            <a:endParaRPr lang="ru-RU" u="none" kern="0" spc="-30" dirty="0"/>
          </a:p>
        </p:txBody>
      </p:sp>
    </p:spTree>
    <p:extLst>
      <p:ext uri="{BB962C8B-B14F-4D97-AF65-F5344CB8AC3E}">
        <p14:creationId xmlns:p14="http://schemas.microsoft.com/office/powerpoint/2010/main" val="1217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3"/>
          <p:cNvSpPr txBox="1"/>
          <p:nvPr/>
        </p:nvSpPr>
        <p:spPr>
          <a:xfrm>
            <a:off x="2472691" y="2606675"/>
            <a:ext cx="15808959" cy="3690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85750">
              <a:spcAft>
                <a:spcPts val="1800"/>
              </a:spcAft>
              <a:buFont typeface="Symbol" panose="05050102010706020507" pitchFamily="18" charset="2"/>
              <a:buChar char="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должны получать средства из бюджета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Татарстан на основании иных нормативных правовых актов Республики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Татарстан </a:t>
            </a:r>
          </a:p>
          <a:p>
            <a:pPr marL="285750" indent="-285750">
              <a:spcAft>
                <a:spcPts val="1800"/>
              </a:spcAft>
              <a:buFont typeface="Symbol" panose="05050102010706020507" pitchFamily="18" charset="2"/>
              <a:buChar char="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должны находиться в реестре недобросовестных поставщиков (подрядчиков,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исполнителей) в связи с отказом от исполнения заключенных государственных (муниципальных) контрактов по причине введения политических или экономических санкций иностранными государствами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9" name="object 2"/>
          <p:cNvSpPr txBox="1">
            <a:spLocks/>
          </p:cNvSpPr>
          <p:nvPr/>
        </p:nvSpPr>
        <p:spPr>
          <a:xfrm>
            <a:off x="1593850" y="1008034"/>
            <a:ext cx="895096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u="none" kern="0" spc="-25" dirty="0"/>
              <a:t>УСЛОВИЯ УЧАСТИЯ В КОНКУРСЕ</a:t>
            </a:r>
            <a:endParaRPr lang="ru-RU" u="none" kern="0" spc="-30" dirty="0"/>
          </a:p>
        </p:txBody>
      </p:sp>
    </p:spTree>
    <p:extLst>
      <p:ext uri="{BB962C8B-B14F-4D97-AF65-F5344CB8AC3E}">
        <p14:creationId xmlns:p14="http://schemas.microsoft.com/office/powerpoint/2010/main" val="313005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30" dirty="0" smtClean="0"/>
              <a:t>УСЛОВИЯ УЧАСТИЯ В КОНКУРСЕ</a:t>
            </a:r>
            <a:endParaRPr lang="ru-RU" sz="2800" u="none" spc="-3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55850" y="1830437"/>
            <a:ext cx="1729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предоставить следующие документы: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439" y="3063875"/>
            <a:ext cx="15876886" cy="74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3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30" dirty="0" smtClean="0"/>
              <a:t>УСЛОВИЯ УЧАСТИЯ В КОНКУРСЕ</a:t>
            </a:r>
            <a:endParaRPr lang="ru-RU" sz="2800" u="none" spc="-3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98334"/>
              </p:ext>
            </p:extLst>
          </p:nvPr>
        </p:nvGraphicFramePr>
        <p:xfrm>
          <a:off x="2255838" y="2835275"/>
          <a:ext cx="15873412" cy="817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Документ" r:id="rId7" imgW="15873544" imgH="8170834" progId="Word.Document.12">
                  <p:embed/>
                </p:oleObj>
              </mc:Choice>
              <mc:Fallback>
                <p:oleObj name="Документ" r:id="rId7" imgW="15873544" imgH="81708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5838" y="2835275"/>
                        <a:ext cx="15873412" cy="817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49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30" dirty="0" smtClean="0"/>
              <a:t>УСЛОВИЯ УЧАСТИЯ В КОНКУРСЕ</a:t>
            </a:r>
            <a:endParaRPr lang="ru-RU" sz="2800" u="none" spc="-3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7413" y="2301875"/>
            <a:ext cx="17267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413" y="2175715"/>
            <a:ext cx="15876886" cy="901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44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30" dirty="0" smtClean="0"/>
              <a:t>УСЛОВИЯ УЧАСТИЯ В КОНКУРСЕ</a:t>
            </a:r>
            <a:endParaRPr lang="ru-RU" sz="2800" u="none" spc="-3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935735"/>
              </p:ext>
            </p:extLst>
          </p:nvPr>
        </p:nvGraphicFramePr>
        <p:xfrm>
          <a:off x="2081478" y="2517552"/>
          <a:ext cx="15987712" cy="681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Документ" r:id="rId7" imgW="15988014" imgH="6815561" progId="Word.Document.12">
                  <p:embed/>
                </p:oleObj>
              </mc:Choice>
              <mc:Fallback>
                <p:oleObj name="Документ" r:id="rId7" imgW="15988014" imgH="6815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81478" y="2517552"/>
                        <a:ext cx="15987712" cy="681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997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6713E05-6681-A372-6D09-A307E58B58C9}"/>
              </a:ext>
            </a:extLst>
          </p:cNvPr>
          <p:cNvSpPr txBox="1">
            <a:spLocks/>
          </p:cNvSpPr>
          <p:nvPr/>
        </p:nvSpPr>
        <p:spPr>
          <a:xfrm>
            <a:off x="1593850" y="2530475"/>
            <a:ext cx="18059400" cy="87479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8000" u="none" dirty="0" smtClean="0">
                <a:solidFill>
                  <a:schemeClr val="tx1"/>
                </a:solidFill>
              </a:rPr>
              <a:t>ПРИЕМ ЗАЯВОК НА КОНКУРС </a:t>
            </a:r>
          </a:p>
          <a:p>
            <a:pPr marL="12700" algn="ctr">
              <a:spcBef>
                <a:spcPts val="95"/>
              </a:spcBef>
            </a:pPr>
            <a:r>
              <a:rPr lang="ru-RU" sz="8000" u="none" dirty="0" smtClean="0">
                <a:solidFill>
                  <a:srgbClr val="FF0000"/>
                </a:solidFill>
              </a:rPr>
              <a:t>29 сентября – 10 октября 2022 года</a:t>
            </a:r>
          </a:p>
          <a:p>
            <a:pPr marL="12700" algn="ctr">
              <a:spcBef>
                <a:spcPts val="95"/>
              </a:spcBef>
            </a:pPr>
            <a:r>
              <a:rPr lang="ru-RU" sz="4400" u="none" kern="0" spc="-95" dirty="0">
                <a:solidFill>
                  <a:schemeClr val="tx1"/>
                </a:solidFill>
              </a:rPr>
              <a:t>Н</a:t>
            </a:r>
            <a:r>
              <a:rPr lang="ru-RU" sz="4400" u="none" kern="0" spc="-95" dirty="0" smtClean="0">
                <a:solidFill>
                  <a:schemeClr val="tx1"/>
                </a:solidFill>
              </a:rPr>
              <a:t>а </a:t>
            </a:r>
            <a:r>
              <a:rPr lang="ru-RU" sz="4400" u="none" kern="0" spc="-95" dirty="0">
                <a:solidFill>
                  <a:schemeClr val="tx1"/>
                </a:solidFill>
              </a:rPr>
              <a:t>сайте:</a:t>
            </a:r>
          </a:p>
          <a:p>
            <a:pPr marL="12700" algn="ctr">
              <a:spcBef>
                <a:spcPts val="95"/>
              </a:spcBef>
            </a:pPr>
            <a:r>
              <a:rPr lang="ru-RU" sz="4400" u="none" kern="0" spc="-95" dirty="0">
                <a:solidFill>
                  <a:schemeClr val="tx1"/>
                </a:solidFill>
              </a:rPr>
              <a:t> </a:t>
            </a:r>
            <a:r>
              <a:rPr lang="ru-RU" sz="6000" u="none" kern="0" spc="-95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ru-RU" sz="6000" u="none" kern="0" spc="-95" dirty="0">
                <a:solidFill>
                  <a:schemeClr val="tx1"/>
                </a:solidFill>
                <a:hlinkClick r:id="rId3"/>
              </a:rPr>
              <a:t>://</a:t>
            </a:r>
            <a:r>
              <a:rPr lang="ru-RU" sz="6000" u="none" kern="0" spc="-95" dirty="0" smtClean="0">
                <a:solidFill>
                  <a:schemeClr val="tx1"/>
                </a:solidFill>
                <a:hlinkClick r:id="rId3"/>
              </a:rPr>
              <a:t>grant.tourism.gov.ru</a:t>
            </a:r>
            <a:endParaRPr lang="ru-RU" sz="6000" u="none" kern="0" spc="-95" dirty="0">
              <a:solidFill>
                <a:schemeClr val="tx1"/>
              </a:solidFill>
            </a:endParaRPr>
          </a:p>
          <a:p>
            <a:pPr marL="12700" algn="ctr">
              <a:spcBef>
                <a:spcPts val="95"/>
              </a:spcBef>
            </a:pPr>
            <a:endParaRPr lang="ru-RU" sz="1400" u="none" kern="0" spc="-95" dirty="0" smtClean="0">
              <a:solidFill>
                <a:schemeClr val="tx1"/>
              </a:solidFill>
            </a:endParaRPr>
          </a:p>
          <a:p>
            <a:pPr marL="12700" algn="ctr">
              <a:spcBef>
                <a:spcPts val="95"/>
              </a:spcBef>
            </a:pPr>
            <a:r>
              <a:rPr lang="ru-RU" sz="4400" u="none" kern="0" spc="-95" dirty="0" smtClean="0">
                <a:solidFill>
                  <a:schemeClr val="tx1"/>
                </a:solidFill>
              </a:rPr>
              <a:t>На бумажном носителе:</a:t>
            </a:r>
            <a:endParaRPr lang="ru-RU" sz="4400" u="none" kern="0" spc="-95" dirty="0">
              <a:solidFill>
                <a:schemeClr val="tx1"/>
              </a:solidFill>
            </a:endParaRPr>
          </a:p>
          <a:p>
            <a:pPr algn="ctr"/>
            <a:r>
              <a:rPr lang="ru-RU" u="none" dirty="0" smtClean="0">
                <a:solidFill>
                  <a:schemeClr val="tx1"/>
                </a:solidFill>
              </a:rPr>
              <a:t>Государственный комитет РТ по туризму, </a:t>
            </a:r>
          </a:p>
          <a:p>
            <a:pPr algn="ctr"/>
            <a:r>
              <a:rPr lang="ru-RU" u="none" dirty="0" err="1" smtClean="0">
                <a:solidFill>
                  <a:schemeClr val="tx1"/>
                </a:solidFill>
              </a:rPr>
              <a:t>г.Казань</a:t>
            </a:r>
            <a:r>
              <a:rPr lang="ru-RU" u="none" dirty="0" smtClean="0">
                <a:solidFill>
                  <a:schemeClr val="tx1"/>
                </a:solidFill>
              </a:rPr>
              <a:t>, </a:t>
            </a:r>
            <a:r>
              <a:rPr lang="ru-RU" u="none" dirty="0" err="1" smtClean="0">
                <a:solidFill>
                  <a:schemeClr val="tx1"/>
                </a:solidFill>
              </a:rPr>
              <a:t>ул.М.Горького</a:t>
            </a:r>
            <a:r>
              <a:rPr lang="ru-RU" u="none" dirty="0" smtClean="0">
                <a:solidFill>
                  <a:schemeClr val="tx1"/>
                </a:solidFill>
              </a:rPr>
              <a:t>, д.19, кабинет 3</a:t>
            </a:r>
          </a:p>
          <a:p>
            <a:pPr algn="ctr"/>
            <a:endParaRPr lang="ru-RU" sz="4400" u="none" dirty="0">
              <a:solidFill>
                <a:schemeClr val="tx1"/>
              </a:solidFill>
            </a:endParaRPr>
          </a:p>
          <a:p>
            <a:pPr algn="ctr"/>
            <a:r>
              <a:rPr lang="ru-RU" u="none" dirty="0" smtClean="0">
                <a:solidFill>
                  <a:schemeClr val="tx1"/>
                </a:solidFill>
              </a:rPr>
              <a:t>Время </a:t>
            </a:r>
            <a:r>
              <a:rPr lang="ru-RU" u="none" dirty="0">
                <a:solidFill>
                  <a:schemeClr val="tx1"/>
                </a:solidFill>
              </a:rPr>
              <a:t>приема: </a:t>
            </a:r>
          </a:p>
          <a:p>
            <a:pPr algn="ctr"/>
            <a:r>
              <a:rPr lang="ru-RU" u="none" dirty="0">
                <a:solidFill>
                  <a:schemeClr val="tx1"/>
                </a:solidFill>
              </a:rPr>
              <a:t>п</a:t>
            </a:r>
            <a:r>
              <a:rPr lang="ru-RU" u="none" dirty="0" smtClean="0">
                <a:solidFill>
                  <a:schemeClr val="tx1"/>
                </a:solidFill>
              </a:rPr>
              <a:t>онедельник </a:t>
            </a:r>
            <a:r>
              <a:rPr lang="ru-RU" u="none" dirty="0">
                <a:solidFill>
                  <a:schemeClr val="tx1"/>
                </a:solidFill>
              </a:rPr>
              <a:t>– </a:t>
            </a:r>
            <a:r>
              <a:rPr lang="ru-RU" u="none" dirty="0" smtClean="0">
                <a:solidFill>
                  <a:schemeClr val="tx1"/>
                </a:solidFill>
              </a:rPr>
              <a:t>пятница </a:t>
            </a:r>
            <a:r>
              <a:rPr lang="ru-RU" u="none" dirty="0">
                <a:solidFill>
                  <a:schemeClr val="tx1"/>
                </a:solidFill>
              </a:rPr>
              <a:t>с </a:t>
            </a:r>
            <a:r>
              <a:rPr lang="ru-RU" u="none" dirty="0" smtClean="0">
                <a:solidFill>
                  <a:schemeClr val="tx1"/>
                </a:solidFill>
              </a:rPr>
              <a:t>09:00 </a:t>
            </a:r>
            <a:r>
              <a:rPr lang="ru-RU" u="none" dirty="0">
                <a:solidFill>
                  <a:schemeClr val="tx1"/>
                </a:solidFill>
              </a:rPr>
              <a:t>до </a:t>
            </a:r>
            <a:r>
              <a:rPr lang="ru-RU" u="none" dirty="0" smtClean="0">
                <a:solidFill>
                  <a:schemeClr val="tx1"/>
                </a:solidFill>
              </a:rPr>
              <a:t>17:00</a:t>
            </a:r>
            <a:endParaRPr lang="ru-RU" u="none" dirty="0">
              <a:solidFill>
                <a:schemeClr val="tx1"/>
              </a:solidFill>
            </a:endParaRPr>
          </a:p>
          <a:p>
            <a:pPr algn="ctr"/>
            <a:r>
              <a:rPr lang="ru-RU" u="none" dirty="0">
                <a:solidFill>
                  <a:schemeClr val="tx1"/>
                </a:solidFill>
              </a:rPr>
              <a:t>Перерыв с </a:t>
            </a:r>
            <a:r>
              <a:rPr lang="ru-RU" u="none" dirty="0" smtClean="0">
                <a:solidFill>
                  <a:schemeClr val="tx1"/>
                </a:solidFill>
              </a:rPr>
              <a:t>12:15 до 13:15</a:t>
            </a:r>
            <a:endParaRPr lang="ru-RU" sz="8000" u="none" kern="0" spc="-95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95" dirty="0" smtClean="0"/>
              <a:t>Субсидии на развитие инфраструктуры туризма на территории Республики </a:t>
            </a:r>
            <a:r>
              <a:rPr lang="ru-RU" sz="2800" u="none" spc="-95" dirty="0"/>
              <a:t>Т</a:t>
            </a:r>
            <a:r>
              <a:rPr lang="ru-RU" sz="2800" u="none" spc="-95" dirty="0" smtClean="0"/>
              <a:t>атарстан</a:t>
            </a:r>
            <a:endParaRPr lang="ru-RU" sz="2800" u="none" spc="-30" dirty="0"/>
          </a:p>
        </p:txBody>
      </p:sp>
    </p:spTree>
    <p:extLst>
      <p:ext uri="{BB962C8B-B14F-4D97-AF65-F5344CB8AC3E}">
        <p14:creationId xmlns:p14="http://schemas.microsoft.com/office/powerpoint/2010/main" val="1881631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3"/>
          <p:cNvSpPr txBox="1"/>
          <p:nvPr/>
        </p:nvSpPr>
        <p:spPr>
          <a:xfrm>
            <a:off x="2390774" y="2682875"/>
            <a:ext cx="15738476" cy="82298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20.12.2022 организации, получившие субсидию, должны достигнуть результаты: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Symbol" panose="05050102010706020507" pitchFamily="18" charset="2"/>
              <a:buChar char="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Результатом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субсидий,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реализованный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</a:p>
          <a:p>
            <a:r>
              <a:rPr lang="ru-RU" sz="2400" b="1" dirty="0"/>
              <a:t>а) приобретение туристского оборудования, в том числе используемого в целях обеспечения эксплуатации туристских объектов, объектов туристского показа, приобретение оборудования для туристских информационных центров, пунктов проката, включая детские комплексы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endParaRPr lang="ru-RU" sz="1000" b="1" dirty="0" smtClean="0"/>
          </a:p>
          <a:p>
            <a:r>
              <a:rPr lang="ru-RU" sz="2400" b="1" dirty="0" smtClean="0"/>
              <a:t>б</a:t>
            </a:r>
            <a:r>
              <a:rPr lang="ru-RU" sz="2400" b="1" dirty="0"/>
              <a:t>) организация круглогодичного функционирования и расширение доступности плавательных бассейнов (в том числе приобретение систем подогрева, теплообменных устройств, а также приобретение мобильных погружных устройств для лиц с ограниченными возможностями здоровья);</a:t>
            </a:r>
          </a:p>
          <a:p>
            <a:endParaRPr lang="ru-RU" sz="1000" b="1" dirty="0" smtClean="0"/>
          </a:p>
          <a:p>
            <a:r>
              <a:rPr lang="ru-RU" sz="2400" b="1" dirty="0" smtClean="0"/>
              <a:t>в</a:t>
            </a:r>
            <a:r>
              <a:rPr lang="ru-RU" sz="2400" b="1" dirty="0"/>
              <a:t>) разработка новых туристских маршрутов (включая маркировку, навигацию, обеспечение безопасности, организацию выделенных зон отдыха);</a:t>
            </a:r>
          </a:p>
          <a:p>
            <a:endParaRPr lang="ru-RU" sz="1000" b="1" dirty="0" smtClean="0"/>
          </a:p>
          <a:p>
            <a:r>
              <a:rPr lang="ru-RU" sz="2400" b="1" dirty="0" smtClean="0"/>
              <a:t>г</a:t>
            </a:r>
            <a:r>
              <a:rPr lang="ru-RU" sz="2400" b="1" dirty="0"/>
              <a:t>) создание электронных путеводителей по туристским маршрутам, в том числе мобильных приложений и аудиогидов;</a:t>
            </a:r>
          </a:p>
          <a:p>
            <a:endParaRPr lang="ru-RU" sz="1000" b="1" dirty="0" smtClean="0"/>
          </a:p>
          <a:p>
            <a:r>
              <a:rPr lang="ru-RU" sz="2400" b="1" dirty="0" smtClean="0"/>
              <a:t>д</a:t>
            </a:r>
            <a:r>
              <a:rPr lang="ru-RU" sz="2400" b="1" dirty="0"/>
              <a:t>) реализация мероприятий, направленных на создание и развитие доступной туристской среды для лиц с ограниченными возможностями здоровья, стимулирование развития инклюзивного туризма (в том числе оборудование пандусов, подъемников, адаптационные работы и иные мероприятия по созданию </a:t>
            </a:r>
            <a:r>
              <a:rPr lang="ru-RU" sz="2400" b="1" dirty="0" err="1"/>
              <a:t>безбарьерной</a:t>
            </a:r>
            <a:r>
              <a:rPr lang="ru-RU" sz="2400" b="1" dirty="0"/>
              <a:t> среды, среды для лиц с ограниченными возможностями здоровья по зрению и слуху).</a:t>
            </a:r>
          </a:p>
          <a:p>
            <a:pPr marL="457200" indent="-457200">
              <a:spcAft>
                <a:spcPts val="1800"/>
              </a:spcAft>
              <a:buFont typeface="Symbol" panose="05050102010706020507" pitchFamily="18" charset="2"/>
              <a:buChar char=""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1558290" y="1010256"/>
            <a:ext cx="1215136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u="none" kern="0" spc="-25" dirty="0" smtClean="0"/>
              <a:t>РЕЗУЛЬТАТЫ 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432051" y="4892675"/>
            <a:ext cx="15697200" cy="4481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25000" u="none" kern="0" spc="5" dirty="0" smtClean="0"/>
              <a:t>16,2</a:t>
            </a:r>
            <a:endParaRPr lang="en-US" u="none" kern="0" spc="5" dirty="0"/>
          </a:p>
          <a:p>
            <a:pPr marL="12700" algn="ctr">
              <a:spcBef>
                <a:spcPts val="105"/>
              </a:spcBef>
            </a:pPr>
            <a:r>
              <a:rPr lang="ru-RU" u="none" kern="0" spc="5" dirty="0"/>
              <a:t>млн рублей</a:t>
            </a: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6713E05-6681-A372-6D09-A307E58B58C9}"/>
              </a:ext>
            </a:extLst>
          </p:cNvPr>
          <p:cNvSpPr txBox="1">
            <a:spLocks/>
          </p:cNvSpPr>
          <p:nvPr/>
        </p:nvSpPr>
        <p:spPr>
          <a:xfrm>
            <a:off x="2432050" y="3268386"/>
            <a:ext cx="156972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8000" u="none" dirty="0" smtClean="0">
                <a:solidFill>
                  <a:schemeClr val="tx1"/>
                </a:solidFill>
              </a:rPr>
              <a:t>РАЗМЕР ФИНАНСИРОВАНИЯ</a:t>
            </a:r>
            <a:endParaRPr lang="ru-RU" sz="8000" u="none" kern="0" spc="-95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95" dirty="0" smtClean="0"/>
              <a:t>Субсидии на развитие инфраструктуры туризма на территории Республики </a:t>
            </a:r>
            <a:r>
              <a:rPr lang="ru-RU" sz="2800" u="none" spc="-95" dirty="0"/>
              <a:t>Т</a:t>
            </a:r>
            <a:r>
              <a:rPr lang="ru-RU" sz="2800" u="none" spc="-95" dirty="0" smtClean="0"/>
              <a:t>атарстан</a:t>
            </a:r>
            <a:endParaRPr lang="ru-RU" sz="2800" u="none" spc="-30" dirty="0"/>
          </a:p>
        </p:txBody>
      </p:sp>
    </p:spTree>
    <p:extLst>
      <p:ext uri="{BB962C8B-B14F-4D97-AF65-F5344CB8AC3E}">
        <p14:creationId xmlns:p14="http://schemas.microsoft.com/office/powerpoint/2010/main" val="239603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31499"/>
              </p:ext>
            </p:extLst>
          </p:nvPr>
        </p:nvGraphicFramePr>
        <p:xfrm>
          <a:off x="2400387" y="2759075"/>
          <a:ext cx="15652663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bject 2"/>
          <p:cNvSpPr txBox="1">
            <a:spLocks/>
          </p:cNvSpPr>
          <p:nvPr/>
        </p:nvSpPr>
        <p:spPr>
          <a:xfrm>
            <a:off x="1593850" y="1010256"/>
            <a:ext cx="1215136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u="none" kern="0" spc="-25" dirty="0" smtClean="0"/>
              <a:t>ЭТАПЫ КОНКУРСА</a:t>
            </a:r>
            <a:endParaRPr lang="ru-RU" u="none" kern="0" spc="-25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8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6045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2E10F128-6A50-7EEF-3C8C-4E93EE756E0B}"/>
              </a:ext>
            </a:extLst>
          </p:cNvPr>
          <p:cNvSpPr txBox="1">
            <a:spLocks/>
          </p:cNvSpPr>
          <p:nvPr/>
        </p:nvSpPr>
        <p:spPr>
          <a:xfrm>
            <a:off x="2432050" y="3246774"/>
            <a:ext cx="15697200" cy="74231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8000" u="none" spc="5" dirty="0" smtClean="0">
                <a:solidFill>
                  <a:schemeClr val="tx1"/>
                </a:solidFill>
              </a:rPr>
              <a:t>ПОДРОБНАЯ ИНФОРМАЦИЯ </a:t>
            </a:r>
          </a:p>
          <a:p>
            <a:pPr algn="ctr"/>
            <a:r>
              <a:rPr lang="ru-RU" sz="8000" u="none" spc="5" dirty="0" smtClean="0">
                <a:solidFill>
                  <a:schemeClr val="tx1"/>
                </a:solidFill>
              </a:rPr>
              <a:t>НА САЙТЕ </a:t>
            </a:r>
            <a:r>
              <a:rPr lang="en-US" sz="8000" u="none" spc="5" dirty="0" smtClean="0">
                <a:solidFill>
                  <a:srgbClr val="FF0000"/>
                </a:solidFill>
              </a:rPr>
              <a:t>TOURISM.TATARSTAN.RU</a:t>
            </a:r>
            <a:r>
              <a:rPr lang="ru-RU" sz="8000" u="none" spc="5" dirty="0" smtClean="0">
                <a:solidFill>
                  <a:schemeClr val="tx1"/>
                </a:solidFill>
              </a:rPr>
              <a:t> </a:t>
            </a:r>
            <a:endParaRPr lang="ru-RU" sz="8000" u="none" spc="5" dirty="0">
              <a:solidFill>
                <a:schemeClr val="tx1"/>
              </a:solidFill>
            </a:endParaRPr>
          </a:p>
          <a:p>
            <a:pPr algn="ctr"/>
            <a:endParaRPr lang="ru-RU" u="none" spc="5" dirty="0" smtClean="0">
              <a:solidFill>
                <a:schemeClr val="tx1"/>
              </a:solidFill>
            </a:endParaRPr>
          </a:p>
          <a:p>
            <a:pPr algn="ctr"/>
            <a:r>
              <a:rPr lang="ru-RU" u="none" spc="5" dirty="0" smtClean="0">
                <a:solidFill>
                  <a:schemeClr val="tx1"/>
                </a:solidFill>
              </a:rPr>
              <a:t>в </a:t>
            </a:r>
            <a:r>
              <a:rPr lang="ru-RU" u="none" spc="5" dirty="0">
                <a:solidFill>
                  <a:schemeClr val="tx1"/>
                </a:solidFill>
              </a:rPr>
              <a:t>разделе «Деятельность» → «Конкурсы» → </a:t>
            </a:r>
            <a:r>
              <a:rPr lang="ru-RU" u="none" spc="5" dirty="0" smtClean="0">
                <a:solidFill>
                  <a:schemeClr val="tx1"/>
                </a:solidFill>
              </a:rPr>
              <a:t>«Субсидии на развитие инфраструктуры туризма на территории Республики Татарстан»</a:t>
            </a:r>
          </a:p>
          <a:p>
            <a:pPr algn="ctr"/>
            <a:r>
              <a:rPr lang="ru-RU" u="none" spc="5" dirty="0" smtClean="0">
                <a:solidFill>
                  <a:schemeClr val="tx1"/>
                </a:solidFill>
              </a:rPr>
              <a:t>Все вопросы направлять на </a:t>
            </a:r>
            <a:r>
              <a:rPr lang="ru-RU" u="none" spc="5" dirty="0" err="1" smtClean="0">
                <a:solidFill>
                  <a:schemeClr val="tx1"/>
                </a:solidFill>
              </a:rPr>
              <a:t>эл.почту</a:t>
            </a:r>
            <a:r>
              <a:rPr lang="ru-RU" u="none" spc="5" dirty="0" smtClean="0">
                <a:solidFill>
                  <a:schemeClr val="tx1"/>
                </a:solidFill>
              </a:rPr>
              <a:t>: </a:t>
            </a:r>
            <a:r>
              <a:rPr lang="ru-RU" sz="4400" u="none" spc="5" dirty="0" smtClean="0">
                <a:solidFill>
                  <a:srgbClr val="FF0000"/>
                </a:solidFill>
              </a:rPr>
              <a:t>grant.tourism@tatar.ru</a:t>
            </a:r>
            <a:endParaRPr lang="ru-RU" sz="4400" u="none" spc="5" dirty="0">
              <a:solidFill>
                <a:srgbClr val="FF000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95" dirty="0" smtClean="0"/>
              <a:t>Субсидии на развитие инфраструктуры туризма на территории Республики </a:t>
            </a:r>
            <a:r>
              <a:rPr lang="ru-RU" sz="2800" u="none" spc="-95" dirty="0"/>
              <a:t>Т</a:t>
            </a:r>
            <a:r>
              <a:rPr lang="ru-RU" sz="2800" u="none" spc="-95" dirty="0" smtClean="0"/>
              <a:t>атарстан</a:t>
            </a:r>
            <a:endParaRPr lang="ru-RU" sz="2800" u="none" spc="-30" dirty="0"/>
          </a:p>
        </p:txBody>
      </p:sp>
    </p:spTree>
    <p:extLst>
      <p:ext uri="{BB962C8B-B14F-4D97-AF65-F5344CB8AC3E}">
        <p14:creationId xmlns:p14="http://schemas.microsoft.com/office/powerpoint/2010/main" val="2150922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4" name="Левая фигурная скобка 3"/>
          <p:cNvSpPr/>
          <p:nvPr/>
        </p:nvSpPr>
        <p:spPr>
          <a:xfrm>
            <a:off x="10497956" y="3044173"/>
            <a:ext cx="514629" cy="7641887"/>
          </a:xfrm>
          <a:prstGeom prst="leftBrace">
            <a:avLst>
              <a:gd name="adj1" fmla="val 57083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1504632" y="631128"/>
            <a:ext cx="99320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95" dirty="0" smtClean="0"/>
              <a:t>Субсидии на развитие инфраструктуры туризма на территории Республики </a:t>
            </a:r>
            <a:r>
              <a:rPr lang="ru-RU" sz="2800" u="none" spc="-95" dirty="0"/>
              <a:t>Т</a:t>
            </a:r>
            <a:r>
              <a:rPr lang="ru-RU" sz="2800" u="none" spc="-95" dirty="0" smtClean="0"/>
              <a:t>атарстан</a:t>
            </a:r>
            <a:endParaRPr lang="ru-RU" sz="2800" u="none" spc="-3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0" y="2857162"/>
            <a:ext cx="9555250" cy="75072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47554" y="5197475"/>
            <a:ext cx="1904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935" y="3119822"/>
            <a:ext cx="9033951" cy="7618241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10753543" y="6610805"/>
            <a:ext cx="54102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0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3D63FE-0670-8BCB-5D18-DF1FE7A9D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5730875"/>
            <a:ext cx="3581400" cy="3885976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8D7F7F3F-D46F-08BF-C6BE-D44A4323FFE7}"/>
              </a:ext>
            </a:extLst>
          </p:cNvPr>
          <p:cNvSpPr txBox="1">
            <a:spLocks/>
          </p:cNvSpPr>
          <p:nvPr/>
        </p:nvSpPr>
        <p:spPr>
          <a:xfrm>
            <a:off x="10128250" y="5757472"/>
            <a:ext cx="8153400" cy="37247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ru-RU" u="none" spc="5" dirty="0" err="1">
                <a:solidFill>
                  <a:schemeClr val="tx1"/>
                </a:solidFill>
                <a:ea typeface="+mn-ea"/>
              </a:rPr>
              <a:t>Telegram</a:t>
            </a:r>
            <a:r>
              <a:rPr lang="ru-RU" u="none" spc="5" dirty="0">
                <a:solidFill>
                  <a:schemeClr val="tx1"/>
                </a:solidFill>
                <a:ea typeface="+mn-ea"/>
              </a:rPr>
              <a:t>-канал</a:t>
            </a:r>
          </a:p>
          <a:p>
            <a:pPr marL="12700">
              <a:spcBef>
                <a:spcPts val="105"/>
              </a:spcBef>
            </a:pPr>
            <a:r>
              <a:rPr lang="ru-RU" u="none" spc="5" dirty="0">
                <a:solidFill>
                  <a:schemeClr val="tx1"/>
                </a:solidFill>
                <a:ea typeface="+mn-ea"/>
              </a:rPr>
              <a:t>Госкомитета РТ </a:t>
            </a:r>
            <a:endParaRPr lang="ru-RU" u="none" spc="5" dirty="0" smtClean="0">
              <a:solidFill>
                <a:schemeClr val="tx1"/>
              </a:solidFill>
              <a:ea typeface="+mn-ea"/>
            </a:endParaRPr>
          </a:p>
          <a:p>
            <a:pPr marL="12700">
              <a:spcBef>
                <a:spcPts val="105"/>
              </a:spcBef>
            </a:pPr>
            <a:r>
              <a:rPr lang="ru-RU" u="none" spc="5" dirty="0" smtClean="0">
                <a:solidFill>
                  <a:schemeClr val="tx1"/>
                </a:solidFill>
                <a:ea typeface="+mn-ea"/>
              </a:rPr>
              <a:t>по </a:t>
            </a:r>
            <a:r>
              <a:rPr lang="ru-RU" u="none" spc="5" dirty="0">
                <a:solidFill>
                  <a:schemeClr val="tx1"/>
                </a:solidFill>
                <a:ea typeface="+mn-ea"/>
              </a:rPr>
              <a:t>туризму: </a:t>
            </a:r>
            <a:endParaRPr lang="ru-RU" u="none" spc="5" dirty="0" smtClean="0">
              <a:solidFill>
                <a:schemeClr val="tx1"/>
              </a:solidFill>
              <a:ea typeface="+mn-ea"/>
            </a:endParaRPr>
          </a:p>
          <a:p>
            <a:pPr marL="12700">
              <a:spcBef>
                <a:spcPts val="105"/>
              </a:spcBef>
            </a:pPr>
            <a:r>
              <a:rPr lang="ru-RU" u="none" spc="5" dirty="0" smtClean="0">
                <a:solidFill>
                  <a:schemeClr val="tx1"/>
                </a:solidFill>
                <a:ea typeface="+mn-ea"/>
              </a:rPr>
              <a:t>деятельность</a:t>
            </a:r>
            <a:r>
              <a:rPr lang="ru-RU" u="none" spc="5" dirty="0">
                <a:solidFill>
                  <a:schemeClr val="tx1"/>
                </a:solidFill>
                <a:ea typeface="+mn-ea"/>
              </a:rPr>
              <a:t>, </a:t>
            </a:r>
            <a:endParaRPr lang="ru-RU" u="none" spc="5" dirty="0" smtClean="0">
              <a:solidFill>
                <a:schemeClr val="tx1"/>
              </a:solidFill>
              <a:ea typeface="+mn-ea"/>
            </a:endParaRPr>
          </a:p>
          <a:p>
            <a:pPr marL="12700">
              <a:spcBef>
                <a:spcPts val="105"/>
              </a:spcBef>
            </a:pPr>
            <a:r>
              <a:rPr lang="ru-RU" u="none" spc="5" dirty="0" smtClean="0">
                <a:solidFill>
                  <a:schemeClr val="tx1"/>
                </a:solidFill>
                <a:ea typeface="+mn-ea"/>
              </a:rPr>
              <a:t>новости</a:t>
            </a:r>
            <a:r>
              <a:rPr lang="ru-RU" u="none" spc="5" dirty="0">
                <a:solidFill>
                  <a:schemeClr val="tx1"/>
                </a:solidFill>
                <a:ea typeface="+mn-ea"/>
              </a:rPr>
              <a:t>, встречи, </a:t>
            </a:r>
            <a:endParaRPr lang="ru-RU" u="none" spc="5" dirty="0" smtClean="0">
              <a:solidFill>
                <a:schemeClr val="tx1"/>
              </a:solidFill>
              <a:ea typeface="+mn-ea"/>
            </a:endParaRPr>
          </a:p>
          <a:p>
            <a:pPr marL="12700">
              <a:spcBef>
                <a:spcPts val="105"/>
              </a:spcBef>
            </a:pPr>
            <a:r>
              <a:rPr lang="ru-RU" u="none" spc="5" dirty="0" smtClean="0">
                <a:solidFill>
                  <a:schemeClr val="tx1"/>
                </a:solidFill>
                <a:ea typeface="+mn-ea"/>
              </a:rPr>
              <a:t>планы</a:t>
            </a:r>
            <a:endParaRPr lang="en-US" u="none" spc="5" dirty="0">
              <a:solidFill>
                <a:schemeClr val="tx1"/>
              </a:solidFill>
              <a:ea typeface="+mn-ea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10" name="object 2">
            <a:extLst>
              <a:ext uri="{FF2B5EF4-FFF2-40B4-BE49-F238E27FC236}">
                <a16:creationId xmlns:a16="http://schemas.microsoft.com/office/drawing/2014/main" id="{2E10F128-6A50-7EEF-3C8C-4E93EE756E0B}"/>
              </a:ext>
            </a:extLst>
          </p:cNvPr>
          <p:cNvSpPr txBox="1">
            <a:spLocks/>
          </p:cNvSpPr>
          <p:nvPr/>
        </p:nvSpPr>
        <p:spPr>
          <a:xfrm>
            <a:off x="2432050" y="2454275"/>
            <a:ext cx="15697200" cy="27347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8800" u="none" kern="0" spc="5" dirty="0" smtClean="0"/>
              <a:t>БЛАГОДАРИМ</a:t>
            </a:r>
            <a:r>
              <a:rPr lang="en-US" sz="8800" u="none" kern="0" spc="5" dirty="0" smtClean="0"/>
              <a:t> </a:t>
            </a:r>
            <a:endParaRPr lang="ru-RU" sz="8800" u="none" kern="0" spc="5" dirty="0" smtClean="0"/>
          </a:p>
          <a:p>
            <a:pPr marL="12700" algn="ctr">
              <a:spcBef>
                <a:spcPts val="105"/>
              </a:spcBef>
            </a:pPr>
            <a:r>
              <a:rPr lang="ru-RU" sz="8800" u="none" kern="0" spc="5" dirty="0" smtClean="0"/>
              <a:t>ЗА </a:t>
            </a:r>
            <a:r>
              <a:rPr lang="ru-RU" sz="8800" u="none" kern="0" spc="5" dirty="0"/>
              <a:t>ВНИМАНИЕ!</a:t>
            </a:r>
            <a:endParaRPr lang="en-US" sz="8800" u="none" kern="0" spc="5" dirty="0"/>
          </a:p>
        </p:txBody>
      </p:sp>
    </p:spTree>
    <p:extLst>
      <p:ext uri="{BB962C8B-B14F-4D97-AF65-F5344CB8AC3E}">
        <p14:creationId xmlns:p14="http://schemas.microsoft.com/office/powerpoint/2010/main" val="395752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86713E05-6681-A372-6D09-A307E58B58C9}"/>
              </a:ext>
            </a:extLst>
          </p:cNvPr>
          <p:cNvSpPr txBox="1">
            <a:spLocks/>
          </p:cNvSpPr>
          <p:nvPr/>
        </p:nvSpPr>
        <p:spPr>
          <a:xfrm>
            <a:off x="2432050" y="3292475"/>
            <a:ext cx="15697200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8000" u="none" dirty="0" smtClean="0">
                <a:solidFill>
                  <a:schemeClr val="tx1"/>
                </a:solidFill>
              </a:rPr>
              <a:t>ПОРЯДОК ВЫДАЧИ СУБСИДИЙ ОПРЕДЕЛЯЕТСЯ </a:t>
            </a:r>
            <a:r>
              <a:rPr lang="ru-RU" sz="8000" u="none" dirty="0"/>
              <a:t>ПОСТАНОВЛЕНИЕМ КАБИНЕТА МИНИСТРОВ РТ </a:t>
            </a:r>
            <a:endParaRPr lang="ru-RU" sz="8000" u="none" dirty="0" smtClean="0"/>
          </a:p>
          <a:p>
            <a:pPr marL="12700" algn="ctr">
              <a:spcBef>
                <a:spcPts val="95"/>
              </a:spcBef>
            </a:pPr>
            <a:r>
              <a:rPr lang="ru-RU" sz="8000" u="none" dirty="0" smtClean="0">
                <a:solidFill>
                  <a:srgbClr val="FF0000"/>
                </a:solidFill>
              </a:rPr>
              <a:t>от 26.09.2022 №</a:t>
            </a:r>
            <a:r>
              <a:rPr lang="ru-RU" sz="8000" u="none" dirty="0">
                <a:solidFill>
                  <a:srgbClr val="FF0000"/>
                </a:solidFill>
              </a:rPr>
              <a:t> </a:t>
            </a:r>
            <a:r>
              <a:rPr lang="ru-RU" sz="8000" u="none" dirty="0" smtClean="0">
                <a:solidFill>
                  <a:srgbClr val="FF0000"/>
                </a:solidFill>
              </a:rPr>
              <a:t>1035</a:t>
            </a:r>
            <a:endParaRPr lang="ru-RU" sz="8000" u="none" dirty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95" dirty="0" smtClean="0"/>
              <a:t>Субсидии на развитие инфраструктуры туризма на территории Республики </a:t>
            </a:r>
            <a:r>
              <a:rPr lang="ru-RU" sz="2800" u="none" spc="-95" dirty="0"/>
              <a:t>Т</a:t>
            </a:r>
            <a:r>
              <a:rPr lang="ru-RU" sz="2800" u="none" spc="-95" dirty="0" smtClean="0"/>
              <a:t>атарстан</a:t>
            </a:r>
            <a:endParaRPr lang="ru-RU" sz="2800" u="none" spc="-30" dirty="0"/>
          </a:p>
        </p:txBody>
      </p:sp>
    </p:spTree>
    <p:extLst>
      <p:ext uri="{BB962C8B-B14F-4D97-AF65-F5344CB8AC3E}">
        <p14:creationId xmlns:p14="http://schemas.microsoft.com/office/powerpoint/2010/main" val="243522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86713E05-6681-A372-6D09-A307E58B58C9}"/>
              </a:ext>
            </a:extLst>
          </p:cNvPr>
          <p:cNvSpPr txBox="1">
            <a:spLocks/>
          </p:cNvSpPr>
          <p:nvPr/>
        </p:nvSpPr>
        <p:spPr>
          <a:xfrm>
            <a:off x="1625600" y="3292475"/>
            <a:ext cx="17526000" cy="4716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6600" u="none" dirty="0" smtClean="0">
                <a:solidFill>
                  <a:schemeClr val="tx1"/>
                </a:solidFill>
              </a:rPr>
              <a:t>СУБСИДИИ ПРЕДОСТАВЛЯЮТСЯ НА</a:t>
            </a:r>
            <a:r>
              <a:rPr lang="en-US" sz="6600" u="none" dirty="0" smtClean="0">
                <a:solidFill>
                  <a:schemeClr val="tx1"/>
                </a:solidFill>
              </a:rPr>
              <a:t>:</a:t>
            </a:r>
            <a:endParaRPr lang="ru-RU" sz="5400" u="none" dirty="0" smtClean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endParaRPr lang="ru-RU" sz="1800" u="none" dirty="0" smtClean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r>
              <a:rPr lang="ru-RU" sz="4400" u="none" dirty="0" smtClean="0">
                <a:solidFill>
                  <a:schemeClr val="tx1"/>
                </a:solidFill>
              </a:rPr>
              <a:t>1. </a:t>
            </a:r>
            <a:r>
              <a:rPr lang="ru-RU" sz="4400" u="none" dirty="0" smtClean="0">
                <a:solidFill>
                  <a:srgbClr val="FF0000"/>
                </a:solidFill>
              </a:rPr>
              <a:t>приобретение </a:t>
            </a:r>
            <a:r>
              <a:rPr lang="ru-RU" sz="4400" u="none" dirty="0">
                <a:solidFill>
                  <a:schemeClr val="tx1"/>
                </a:solidFill>
              </a:rPr>
              <a:t>туристского оборудования, в том числе используемого в целях обеспечения эксплуатации туристских объектов, объектов туристского показа, приобретение оборудования для туристских информационных центров, пунктов проката, включая детские </a:t>
            </a:r>
            <a:r>
              <a:rPr lang="ru-RU" sz="4400" u="none" dirty="0" smtClean="0">
                <a:solidFill>
                  <a:schemeClr val="tx1"/>
                </a:solidFill>
              </a:rPr>
              <a:t>комплексы</a:t>
            </a:r>
            <a:endParaRPr lang="ru-RU" sz="4400" u="none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95" dirty="0" smtClean="0"/>
              <a:t>Субсидии на развитие инфраструктуры туризма на территории Республики </a:t>
            </a:r>
            <a:r>
              <a:rPr lang="ru-RU" sz="2800" u="none" spc="-95" dirty="0"/>
              <a:t>Т</a:t>
            </a:r>
            <a:r>
              <a:rPr lang="ru-RU" sz="2800" u="none" spc="-95" dirty="0" smtClean="0"/>
              <a:t>атарстан</a:t>
            </a:r>
            <a:endParaRPr lang="ru-RU" sz="2800" u="none" spc="-3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17327" y="10074275"/>
            <a:ext cx="11060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" dirty="0" smtClean="0">
                <a:solidFill>
                  <a:srgbClr val="FF0000"/>
                </a:solidFill>
                <a:latin typeface="Arial"/>
                <a:cs typeface="Arial"/>
              </a:rPr>
              <a:t>Максимальная сумма субсидии – 3 млн рублей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3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86713E05-6681-A372-6D09-A307E58B58C9}"/>
              </a:ext>
            </a:extLst>
          </p:cNvPr>
          <p:cNvSpPr txBox="1">
            <a:spLocks/>
          </p:cNvSpPr>
          <p:nvPr/>
        </p:nvSpPr>
        <p:spPr>
          <a:xfrm>
            <a:off x="1746250" y="3292475"/>
            <a:ext cx="17526000" cy="53931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6600" u="none" dirty="0" smtClean="0">
                <a:solidFill>
                  <a:schemeClr val="tx1"/>
                </a:solidFill>
              </a:rPr>
              <a:t>СУБСИДИИ ПРЕДОСТАВЛЯЮТСЯ НА</a:t>
            </a:r>
            <a:r>
              <a:rPr lang="en-US" sz="6600" u="none" dirty="0" smtClean="0">
                <a:solidFill>
                  <a:schemeClr val="tx1"/>
                </a:solidFill>
              </a:rPr>
              <a:t>:</a:t>
            </a:r>
            <a:endParaRPr lang="ru-RU" sz="5400" u="none" dirty="0" smtClean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endParaRPr lang="ru-RU" sz="1800" u="none" dirty="0" smtClean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r>
              <a:rPr lang="ru-RU" sz="4400" u="none" dirty="0" smtClean="0">
                <a:solidFill>
                  <a:schemeClr val="tx1"/>
                </a:solidFill>
              </a:rPr>
              <a:t>2</a:t>
            </a:r>
            <a:r>
              <a:rPr lang="ru-RU" sz="4400" u="none" dirty="0">
                <a:solidFill>
                  <a:schemeClr val="tx1"/>
                </a:solidFill>
              </a:rPr>
              <a:t>. </a:t>
            </a:r>
            <a:r>
              <a:rPr lang="ru-RU" sz="4400" u="none" dirty="0" smtClean="0">
                <a:solidFill>
                  <a:schemeClr val="tx1"/>
                </a:solidFill>
              </a:rPr>
              <a:t>организацию </a:t>
            </a:r>
            <a:r>
              <a:rPr lang="ru-RU" sz="4400" u="none" dirty="0">
                <a:solidFill>
                  <a:schemeClr val="tx1"/>
                </a:solidFill>
              </a:rPr>
              <a:t>круглогодичного функционирования и расширение доступности плавательных бассейнов (в том числе </a:t>
            </a:r>
            <a:r>
              <a:rPr lang="ru-RU" sz="4400" u="none" dirty="0">
                <a:solidFill>
                  <a:srgbClr val="FF0000"/>
                </a:solidFill>
              </a:rPr>
              <a:t>приобретение</a:t>
            </a:r>
            <a:r>
              <a:rPr lang="ru-RU" sz="4400" u="none" dirty="0">
                <a:solidFill>
                  <a:schemeClr val="tx1"/>
                </a:solidFill>
              </a:rPr>
              <a:t> систем подогрева, теплообменных устройств, а также приобретение мобильных погружных устройств для лиц с ограниченными возможностями здоровья</a:t>
            </a:r>
            <a:r>
              <a:rPr lang="ru-RU" sz="4400" u="none" dirty="0" smtClean="0">
                <a:solidFill>
                  <a:schemeClr val="tx1"/>
                </a:solidFill>
              </a:rPr>
              <a:t>)</a:t>
            </a:r>
            <a:endParaRPr lang="ru-RU" sz="4400" u="none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95" dirty="0" smtClean="0"/>
              <a:t>Субсидии на развитие инфраструктуры туризма на территории Республики </a:t>
            </a:r>
            <a:r>
              <a:rPr lang="ru-RU" sz="2800" u="none" spc="-95" dirty="0"/>
              <a:t>Т</a:t>
            </a:r>
            <a:r>
              <a:rPr lang="ru-RU" sz="2800" u="none" spc="-95" dirty="0" smtClean="0"/>
              <a:t>атарстан</a:t>
            </a:r>
            <a:endParaRPr lang="ru-RU" sz="2800" u="none" spc="-3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46250" y="10160610"/>
            <a:ext cx="11446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" dirty="0">
                <a:solidFill>
                  <a:srgbClr val="FF0000"/>
                </a:solidFill>
                <a:latin typeface="Arial"/>
                <a:cs typeface="Arial"/>
              </a:rPr>
              <a:t>Максимальная сумма субсидии – </a:t>
            </a:r>
            <a:r>
              <a:rPr lang="ru-RU" sz="3600" b="1" spc="5" dirty="0" smtClean="0">
                <a:solidFill>
                  <a:srgbClr val="FF0000"/>
                </a:solidFill>
                <a:latin typeface="Arial"/>
                <a:cs typeface="Arial"/>
              </a:rPr>
              <a:t>5,5 </a:t>
            </a:r>
            <a:r>
              <a:rPr lang="ru-RU" sz="3600" b="1" spc="5" dirty="0">
                <a:solidFill>
                  <a:srgbClr val="FF0000"/>
                </a:solidFill>
                <a:latin typeface="Arial"/>
                <a:cs typeface="Arial"/>
              </a:rPr>
              <a:t>млн рублей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86713E05-6681-A372-6D09-A307E58B58C9}"/>
              </a:ext>
            </a:extLst>
          </p:cNvPr>
          <p:cNvSpPr txBox="1">
            <a:spLocks/>
          </p:cNvSpPr>
          <p:nvPr/>
        </p:nvSpPr>
        <p:spPr>
          <a:xfrm>
            <a:off x="1746250" y="3292475"/>
            <a:ext cx="17526000" cy="33618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6600" u="none" dirty="0" smtClean="0">
                <a:solidFill>
                  <a:schemeClr val="tx1"/>
                </a:solidFill>
              </a:rPr>
              <a:t>СУБСИДИИ ПРЕДОСТАВЛЯЮТСЯ НА</a:t>
            </a:r>
            <a:r>
              <a:rPr lang="en-US" sz="6600" u="none" dirty="0">
                <a:solidFill>
                  <a:schemeClr val="tx1"/>
                </a:solidFill>
              </a:rPr>
              <a:t>:</a:t>
            </a:r>
            <a:endParaRPr lang="ru-RU" sz="6600" u="none" dirty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endParaRPr lang="ru-RU" sz="1800" u="none" dirty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r>
              <a:rPr lang="ru-RU" sz="4400" u="none" dirty="0" smtClean="0">
                <a:solidFill>
                  <a:schemeClr val="tx1"/>
                </a:solidFill>
              </a:rPr>
              <a:t>3. </a:t>
            </a:r>
            <a:r>
              <a:rPr lang="ru-RU" sz="4400" u="none" dirty="0" smtClean="0">
                <a:solidFill>
                  <a:srgbClr val="FF0000"/>
                </a:solidFill>
              </a:rPr>
              <a:t>разработку </a:t>
            </a:r>
            <a:r>
              <a:rPr lang="ru-RU" sz="4400" u="none" dirty="0">
                <a:solidFill>
                  <a:schemeClr val="tx1"/>
                </a:solidFill>
              </a:rPr>
              <a:t>новых туристских маршрутов (включая маркировку, навигацию, обеспечение безопасности, организацию выделенных зон отдыха</a:t>
            </a:r>
            <a:r>
              <a:rPr lang="ru-RU" sz="4400" u="none" dirty="0" smtClean="0">
                <a:solidFill>
                  <a:schemeClr val="tx1"/>
                </a:solidFill>
              </a:rPr>
              <a:t>)</a:t>
            </a:r>
            <a:endParaRPr lang="ru-RU" sz="4400" u="none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95" dirty="0" smtClean="0"/>
              <a:t>Субсидии на развитие инфраструктуры туризма на территории Республики </a:t>
            </a:r>
            <a:r>
              <a:rPr lang="ru-RU" sz="2800" u="none" spc="-95" dirty="0"/>
              <a:t>Т</a:t>
            </a:r>
            <a:r>
              <a:rPr lang="ru-RU" sz="2800" u="none" spc="-95" dirty="0" smtClean="0"/>
              <a:t>атарстан</a:t>
            </a:r>
            <a:endParaRPr lang="ru-RU" sz="2800" u="none" spc="-3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0850" y="10226675"/>
            <a:ext cx="11060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" dirty="0">
                <a:solidFill>
                  <a:srgbClr val="FF0000"/>
                </a:solidFill>
                <a:latin typeface="Arial"/>
                <a:cs typeface="Arial"/>
              </a:rPr>
              <a:t>Максимальная сумма субсидии – 3 млн рублей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1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86713E05-6681-A372-6D09-A307E58B58C9}"/>
              </a:ext>
            </a:extLst>
          </p:cNvPr>
          <p:cNvSpPr txBox="1">
            <a:spLocks/>
          </p:cNvSpPr>
          <p:nvPr/>
        </p:nvSpPr>
        <p:spPr>
          <a:xfrm>
            <a:off x="1746250" y="3292475"/>
            <a:ext cx="17526000" cy="33618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6600" u="none" dirty="0" smtClean="0">
                <a:solidFill>
                  <a:schemeClr val="tx1"/>
                </a:solidFill>
              </a:rPr>
              <a:t>СУБСИДИИ ПРЕДОСТАВЛЯЮТСЯ НА</a:t>
            </a:r>
            <a:r>
              <a:rPr lang="en-US" sz="6600" u="none" dirty="0">
                <a:solidFill>
                  <a:schemeClr val="tx1"/>
                </a:solidFill>
              </a:rPr>
              <a:t>:</a:t>
            </a:r>
            <a:endParaRPr lang="ru-RU" sz="6600" u="none" dirty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endParaRPr lang="ru-RU" sz="1800" u="none" dirty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r>
              <a:rPr lang="ru-RU" sz="4400" u="none" dirty="0">
                <a:solidFill>
                  <a:schemeClr val="tx1"/>
                </a:solidFill>
              </a:rPr>
              <a:t>4</a:t>
            </a:r>
            <a:r>
              <a:rPr lang="ru-RU" sz="4400" u="none" dirty="0" smtClean="0">
                <a:solidFill>
                  <a:schemeClr val="tx1"/>
                </a:solidFill>
              </a:rPr>
              <a:t>. </a:t>
            </a:r>
            <a:r>
              <a:rPr lang="ru-RU" sz="4400" u="none" dirty="0" smtClean="0">
                <a:solidFill>
                  <a:srgbClr val="FF0000"/>
                </a:solidFill>
              </a:rPr>
              <a:t>создание</a:t>
            </a:r>
            <a:r>
              <a:rPr lang="ru-RU" sz="4400" u="none" dirty="0" smtClean="0">
                <a:solidFill>
                  <a:schemeClr val="tx1"/>
                </a:solidFill>
              </a:rPr>
              <a:t> </a:t>
            </a:r>
            <a:r>
              <a:rPr lang="ru-RU" sz="4400" u="none" dirty="0">
                <a:solidFill>
                  <a:schemeClr val="tx1"/>
                </a:solidFill>
              </a:rPr>
              <a:t>электронных путеводителей по туристским маршрутам, в том числе мобильных приложений и </a:t>
            </a:r>
            <a:r>
              <a:rPr lang="ru-RU" sz="4400" u="none" dirty="0" smtClean="0">
                <a:solidFill>
                  <a:schemeClr val="tx1"/>
                </a:solidFill>
              </a:rPr>
              <a:t>аудиогидов</a:t>
            </a:r>
            <a:endParaRPr lang="ru-RU" sz="4400" u="none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95" dirty="0" smtClean="0"/>
              <a:t>Субсидии на развитие инфраструктуры туризма на территории Республики </a:t>
            </a:r>
            <a:r>
              <a:rPr lang="ru-RU" sz="2800" u="none" spc="-95" dirty="0"/>
              <a:t>Т</a:t>
            </a:r>
            <a:r>
              <a:rPr lang="ru-RU" sz="2800" u="none" spc="-95" dirty="0" smtClean="0"/>
              <a:t>атарстан</a:t>
            </a:r>
            <a:endParaRPr lang="ru-RU" sz="2800" u="none" spc="-3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46250" y="10302875"/>
            <a:ext cx="11060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" dirty="0">
                <a:solidFill>
                  <a:srgbClr val="FF0000"/>
                </a:solidFill>
                <a:latin typeface="Arial"/>
                <a:cs typeface="Arial"/>
              </a:rPr>
              <a:t>Максимальная сумма субсидии – 3 млн рублей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7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86713E05-6681-A372-6D09-A307E58B58C9}"/>
              </a:ext>
            </a:extLst>
          </p:cNvPr>
          <p:cNvSpPr txBox="1">
            <a:spLocks/>
          </p:cNvSpPr>
          <p:nvPr/>
        </p:nvSpPr>
        <p:spPr>
          <a:xfrm>
            <a:off x="1601787" y="2301875"/>
            <a:ext cx="17526000" cy="69012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950" b="1" i="0" u="heavy">
                <a:solidFill>
                  <a:srgbClr val="B8A28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6600" u="none" dirty="0" smtClean="0">
                <a:solidFill>
                  <a:schemeClr val="tx1"/>
                </a:solidFill>
              </a:rPr>
              <a:t>СУБСИДИИ ПРЕДОСТАВЛЯЮТСЯ НА</a:t>
            </a:r>
            <a:r>
              <a:rPr lang="en-US" sz="6600" u="none" dirty="0">
                <a:solidFill>
                  <a:schemeClr val="tx1"/>
                </a:solidFill>
              </a:rPr>
              <a:t>:</a:t>
            </a:r>
            <a:endParaRPr lang="ru-RU" sz="6600" u="none" dirty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endParaRPr lang="ru-RU" sz="1800" u="none" dirty="0">
              <a:solidFill>
                <a:schemeClr val="tx1"/>
              </a:solidFill>
            </a:endParaRPr>
          </a:p>
          <a:p>
            <a:pPr marL="12700">
              <a:spcBef>
                <a:spcPts val="95"/>
              </a:spcBef>
            </a:pPr>
            <a:r>
              <a:rPr lang="ru-RU" sz="5400" u="none" dirty="0">
                <a:solidFill>
                  <a:schemeClr val="tx1"/>
                </a:solidFill>
              </a:rPr>
              <a:t>5</a:t>
            </a:r>
            <a:r>
              <a:rPr lang="ru-RU" sz="5400" u="none" dirty="0" smtClean="0">
                <a:solidFill>
                  <a:schemeClr val="tx1"/>
                </a:solidFill>
              </a:rPr>
              <a:t>. </a:t>
            </a:r>
            <a:r>
              <a:rPr lang="ru-RU" sz="4400" u="none" dirty="0" smtClean="0">
                <a:solidFill>
                  <a:srgbClr val="FF0000"/>
                </a:solidFill>
              </a:rPr>
              <a:t>реализацию</a:t>
            </a:r>
            <a:r>
              <a:rPr lang="ru-RU" sz="4400" u="none" dirty="0" smtClean="0">
                <a:solidFill>
                  <a:schemeClr val="tx1"/>
                </a:solidFill>
              </a:rPr>
              <a:t> </a:t>
            </a:r>
            <a:r>
              <a:rPr lang="ru-RU" sz="4400" u="none" dirty="0">
                <a:solidFill>
                  <a:schemeClr val="tx1"/>
                </a:solidFill>
              </a:rPr>
              <a:t>мероприятий, направленных на создание и развитие доступной туристской среды для лиц с ограниченными возможностями здоровья, стимулирование развития инклюзивного туризма (в том числе оборудование пандусов, подъемников, адаптационные работы и иные мероприятия по созданию </a:t>
            </a:r>
            <a:r>
              <a:rPr lang="ru-RU" sz="4400" u="none" dirty="0" err="1">
                <a:solidFill>
                  <a:schemeClr val="tx1"/>
                </a:solidFill>
              </a:rPr>
              <a:t>безбарьерной</a:t>
            </a:r>
            <a:r>
              <a:rPr lang="ru-RU" sz="4400" u="none" dirty="0">
                <a:solidFill>
                  <a:schemeClr val="tx1"/>
                </a:solidFill>
              </a:rPr>
              <a:t> среды, среды для лиц с ограниченными возможностями здоровья по </a:t>
            </a:r>
            <a:r>
              <a:rPr lang="ru-RU" sz="4400" u="none" dirty="0" smtClean="0">
                <a:solidFill>
                  <a:schemeClr val="tx1"/>
                </a:solidFill>
              </a:rPr>
              <a:t>зрению и слуху</a:t>
            </a:r>
            <a:endParaRPr lang="ru-RU" sz="4400" u="none" dirty="0">
              <a:solidFill>
                <a:schemeClr val="tx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95" dirty="0" smtClean="0"/>
              <a:t>Субсидии на развитие инфраструктуры туризма на территории Республики </a:t>
            </a:r>
            <a:r>
              <a:rPr lang="ru-RU" sz="2800" u="none" spc="-95" dirty="0"/>
              <a:t>Т</a:t>
            </a:r>
            <a:r>
              <a:rPr lang="ru-RU" sz="2800" u="none" spc="-95" dirty="0" smtClean="0"/>
              <a:t>атарстан</a:t>
            </a:r>
            <a:endParaRPr lang="ru-RU" sz="2800" u="none" spc="-3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01787" y="10379075"/>
            <a:ext cx="11060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" dirty="0">
                <a:solidFill>
                  <a:srgbClr val="FF0000"/>
                </a:solidFill>
                <a:latin typeface="Arial"/>
                <a:cs typeface="Arial"/>
              </a:rPr>
              <a:t>Максимальная сумма субсидии – 3 млн рублей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0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0050" y="396877"/>
            <a:ext cx="6553200" cy="137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2185650" y="334916"/>
            <a:ext cx="7239000" cy="1800797"/>
            <a:chOff x="10128250" y="334916"/>
            <a:chExt cx="7239000" cy="180079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64167" t="20000" r="28750" b="67407"/>
            <a:stretch/>
          </p:blipFill>
          <p:spPr>
            <a:xfrm>
              <a:off x="16071850" y="434976"/>
              <a:ext cx="1295400" cy="12954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250" y="334916"/>
              <a:ext cx="3893703" cy="1297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2050" y="778716"/>
              <a:ext cx="1828078" cy="1356997"/>
            </a:xfrm>
            <a:prstGeom prst="rect">
              <a:avLst/>
            </a:prstGeom>
          </p:spPr>
        </p:pic>
      </p:grp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2081478" y="1010257"/>
            <a:ext cx="99320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ru-RU" sz="2800" u="none" spc="-30" dirty="0" smtClean="0"/>
              <a:t>УСЛОВИЯ УЧАСТИЯ В КОНКУРСЕ</a:t>
            </a:r>
            <a:endParaRPr lang="ru-RU" sz="2800" u="none" spc="-3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81478" y="2165875"/>
            <a:ext cx="17343172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участия в конкурсе участник конкурса представляет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Госкомитет РТ по туризму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одну заявку в электронной форме на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сайте:</a:t>
            </a: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grant.tourism.gov.ru</a:t>
            </a:r>
            <a:endParaRPr lang="ru-RU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данном сайте обеспечивается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конкурса.</a:t>
            </a: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подача заявки возможна на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бумажном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носителе. 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Заявка должна содержать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один проект по направлению предоставления субсидии, в течение срока приема заявок, по форме размещенной на сайте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Госкомитета -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tourism.tatarstan.ru/konkursi.htm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7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Words>1055</Words>
  <Application>Microsoft Office PowerPoint</Application>
  <PresentationFormat>Произвольный</PresentationFormat>
  <Paragraphs>145</Paragraphs>
  <Slides>23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Office Theme</vt:lpstr>
      <vt:lpstr>Документ</vt:lpstr>
      <vt:lpstr>СУБСИДИИ НА РАЗВИТИЕ ИНФРАСТРУКТУРЫ ТУРИЗМА НА ТЕРРИТОРИИ РЕСПУБЛИКИ ТАТАРСТАН</vt:lpstr>
      <vt:lpstr>Субсидии на развитие инфраструктуры туризма на территории Республики Татарстан</vt:lpstr>
      <vt:lpstr>Субсидии на развитие инфраструктуры туризма на территории Республики Татарстан</vt:lpstr>
      <vt:lpstr>Субсидии на развитие инфраструктуры туризма на территории Республики Татарстан</vt:lpstr>
      <vt:lpstr>Субсидии на развитие инфраструктуры туризма на территории Республики Татарстан</vt:lpstr>
      <vt:lpstr>Субсидии на развитие инфраструктуры туризма на территории Республики Татарстан</vt:lpstr>
      <vt:lpstr>Субсидии на развитие инфраструктуры туризма на территории Республики Татарстан</vt:lpstr>
      <vt:lpstr>Субсидии на развитие инфраструктуры туризма на территории Республики Татарстан</vt:lpstr>
      <vt:lpstr>УСЛОВИЯ УЧАСТИЯ В КОНКУРСЕ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УЧАСТИЯ В КОНКУРСЕ</vt:lpstr>
      <vt:lpstr>УСЛОВИЯ УЧАСТИЯ В КОНКУРСЕ</vt:lpstr>
      <vt:lpstr>УСЛОВИЯ УЧАСТИЯ В КОНКУРСЕ</vt:lpstr>
      <vt:lpstr>УСЛОВИЯ УЧАСТИЯ В КОНКУРСЕ</vt:lpstr>
      <vt:lpstr>Субсидии на развитие инфраструктуры туризма на территории Республики Татарстан</vt:lpstr>
      <vt:lpstr>Презентация PowerPoint</vt:lpstr>
      <vt:lpstr>Презентация PowerPoint</vt:lpstr>
      <vt:lpstr>Субсидии на развитие инфраструктуры туризма на территории Республики Татарстан</vt:lpstr>
      <vt:lpstr>Субсидии на развитие инфраструктуры туризма на территории Республики Татарстан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ЦИФРОВОЙ ТРАНСФОРМАЦИИ  ОТРАСЛИ ТУРИЗМА  РЕСПУБЛИКИ ТАТАРСТАН</dc:title>
  <dc:creator>Балахонцева Айгуль Евгеньевна</dc:creator>
  <cp:lastModifiedBy>Пользователь Windows</cp:lastModifiedBy>
  <cp:revision>171</cp:revision>
  <cp:lastPrinted>2022-09-29T13:58:55Z</cp:lastPrinted>
  <dcterms:created xsi:type="dcterms:W3CDTF">2022-02-04T05:42:31Z</dcterms:created>
  <dcterms:modified xsi:type="dcterms:W3CDTF">2022-09-29T17:18:40Z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2022-02-04T00:00:00Z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2022-02-04T00:00:00Z</vt:filetime>
  </property>
</Properties>
</file>